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85"/>
  </p:notesMasterIdLst>
  <p:handoutMasterIdLst>
    <p:handoutMasterId r:id="rId86"/>
  </p:handoutMasterIdLst>
  <p:sldIdLst>
    <p:sldId id="256" r:id="rId3"/>
    <p:sldId id="346" r:id="rId4"/>
    <p:sldId id="352" r:id="rId5"/>
    <p:sldId id="351" r:id="rId6"/>
    <p:sldId id="405" r:id="rId7"/>
    <p:sldId id="406" r:id="rId8"/>
    <p:sldId id="407" r:id="rId9"/>
    <p:sldId id="358" r:id="rId10"/>
    <p:sldId id="357" r:id="rId11"/>
    <p:sldId id="293" r:id="rId12"/>
    <p:sldId id="294" r:id="rId13"/>
    <p:sldId id="295" r:id="rId14"/>
    <p:sldId id="297" r:id="rId15"/>
    <p:sldId id="298" r:id="rId16"/>
    <p:sldId id="299" r:id="rId17"/>
    <p:sldId id="339" r:id="rId18"/>
    <p:sldId id="414" r:id="rId19"/>
    <p:sldId id="300" r:id="rId20"/>
    <p:sldId id="301" r:id="rId21"/>
    <p:sldId id="316" r:id="rId22"/>
    <p:sldId id="360" r:id="rId23"/>
    <p:sldId id="348" r:id="rId24"/>
    <p:sldId id="347" r:id="rId25"/>
    <p:sldId id="382" r:id="rId26"/>
    <p:sldId id="304" r:id="rId27"/>
    <p:sldId id="318" r:id="rId28"/>
    <p:sldId id="408" r:id="rId29"/>
    <p:sldId id="319" r:id="rId30"/>
    <p:sldId id="409" r:id="rId31"/>
    <p:sldId id="328" r:id="rId32"/>
    <p:sldId id="320" r:id="rId33"/>
    <p:sldId id="321" r:id="rId34"/>
    <p:sldId id="410" r:id="rId35"/>
    <p:sldId id="331" r:id="rId36"/>
    <p:sldId id="383" r:id="rId37"/>
    <p:sldId id="322" r:id="rId38"/>
    <p:sldId id="325" r:id="rId39"/>
    <p:sldId id="361" r:id="rId40"/>
    <p:sldId id="349" r:id="rId41"/>
    <p:sldId id="374" r:id="rId42"/>
    <p:sldId id="411" r:id="rId43"/>
    <p:sldId id="344" r:id="rId44"/>
    <p:sldId id="367" r:id="rId45"/>
    <p:sldId id="362" r:id="rId46"/>
    <p:sldId id="368" r:id="rId47"/>
    <p:sldId id="369" r:id="rId48"/>
    <p:sldId id="370" r:id="rId49"/>
    <p:sldId id="363" r:id="rId50"/>
    <p:sldId id="364" r:id="rId51"/>
    <p:sldId id="365" r:id="rId52"/>
    <p:sldId id="366" r:id="rId53"/>
    <p:sldId id="376" r:id="rId54"/>
    <p:sldId id="413" r:id="rId55"/>
    <p:sldId id="371" r:id="rId56"/>
    <p:sldId id="372" r:id="rId57"/>
    <p:sldId id="375" r:id="rId58"/>
    <p:sldId id="378" r:id="rId59"/>
    <p:sldId id="379" r:id="rId60"/>
    <p:sldId id="386" r:id="rId61"/>
    <p:sldId id="384" r:id="rId62"/>
    <p:sldId id="342" r:id="rId63"/>
    <p:sldId id="389" r:id="rId64"/>
    <p:sldId id="392" r:id="rId65"/>
    <p:sldId id="401" r:id="rId66"/>
    <p:sldId id="402" r:id="rId67"/>
    <p:sldId id="403" r:id="rId68"/>
    <p:sldId id="393" r:id="rId69"/>
    <p:sldId id="394" r:id="rId70"/>
    <p:sldId id="395" r:id="rId71"/>
    <p:sldId id="396" r:id="rId72"/>
    <p:sldId id="397" r:id="rId73"/>
    <p:sldId id="387" r:id="rId74"/>
    <p:sldId id="388" r:id="rId75"/>
    <p:sldId id="390" r:id="rId76"/>
    <p:sldId id="398" r:id="rId77"/>
    <p:sldId id="391" r:id="rId78"/>
    <p:sldId id="404" r:id="rId79"/>
    <p:sldId id="399" r:id="rId80"/>
    <p:sldId id="400" r:id="rId81"/>
    <p:sldId id="381" r:id="rId82"/>
    <p:sldId id="268" r:id="rId83"/>
    <p:sldId id="380" r:id="rId8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99"/>
    <a:srgbClr val="800080"/>
    <a:srgbClr val="CC3300"/>
    <a:srgbClr val="FF3300"/>
    <a:srgbClr val="FFFF00"/>
    <a:srgbClr val="17853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2964" autoAdjust="0"/>
    <p:restoredTop sz="93048" autoAdjust="0"/>
  </p:normalViewPr>
  <p:slideViewPr>
    <p:cSldViewPr>
      <p:cViewPr varScale="1">
        <p:scale>
          <a:sx n="75" d="100"/>
          <a:sy n="75" d="100"/>
        </p:scale>
        <p:origin x="-1668" y="-84"/>
      </p:cViewPr>
      <p:guideLst>
        <p:guide orient="horz" pos="2160"/>
        <p:guide pos="2881"/>
      </p:guideLst>
    </p:cSldViewPr>
  </p:slideViewPr>
  <p:outlineViewPr>
    <p:cViewPr>
      <p:scale>
        <a:sx n="33" d="100"/>
        <a:sy n="33" d="100"/>
      </p:scale>
      <p:origin x="0" y="3199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91DE2-7198-9D41-96B5-6E5AD398F7BE}" type="doc">
      <dgm:prSet loTypeId="urn:microsoft.com/office/officeart/2005/8/layout/lProcess3" loCatId="" qsTypeId="urn:microsoft.com/office/officeart/2005/8/quickstyle/3D2" qsCatId="3D" csTypeId="urn:microsoft.com/office/officeart/2005/8/colors/colorful2" csCatId="colorful" phldr="1"/>
      <dgm:spPr/>
      <dgm:t>
        <a:bodyPr/>
        <a:lstStyle/>
        <a:p>
          <a:endParaRPr lang="ca-ES"/>
        </a:p>
      </dgm:t>
    </dgm:pt>
    <dgm:pt modelId="{5E00D586-8015-0D4D-8DC5-BE90051B7F5F}">
      <dgm:prSet phldrT="[Texto]"/>
      <dgm:spPr/>
      <dgm:t>
        <a:bodyPr/>
        <a:lstStyle/>
        <a:p>
          <a:r>
            <a:rPr lang="ca-ES" dirty="0" smtClean="0">
              <a:solidFill>
                <a:srgbClr val="000000"/>
              </a:solidFill>
            </a:rPr>
            <a:t>MALALTIA NATURAL</a:t>
          </a:r>
          <a:endParaRPr lang="ca-ES" dirty="0">
            <a:solidFill>
              <a:srgbClr val="000000"/>
            </a:solidFill>
          </a:endParaRPr>
        </a:p>
      </dgm:t>
    </dgm:pt>
    <dgm:pt modelId="{8C0F62B7-FBF5-3E4B-B6E1-4B8578894E4D}" type="parTrans" cxnId="{F03BFC40-21C8-A54B-97D8-2D18C89C6316}">
      <dgm:prSet/>
      <dgm:spPr/>
      <dgm:t>
        <a:bodyPr/>
        <a:lstStyle/>
        <a:p>
          <a:endParaRPr lang="ca-ES">
            <a:solidFill>
              <a:srgbClr val="000000"/>
            </a:solidFill>
          </a:endParaRPr>
        </a:p>
      </dgm:t>
    </dgm:pt>
    <dgm:pt modelId="{F2A57590-FD52-7D4E-AA04-405271798017}" type="sibTrans" cxnId="{F03BFC40-21C8-A54B-97D8-2D18C89C6316}">
      <dgm:prSet/>
      <dgm:spPr/>
      <dgm:t>
        <a:bodyPr/>
        <a:lstStyle/>
        <a:p>
          <a:endParaRPr lang="ca-ES">
            <a:solidFill>
              <a:srgbClr val="000000"/>
            </a:solidFill>
          </a:endParaRPr>
        </a:p>
      </dgm:t>
    </dgm:pt>
    <dgm:pt modelId="{D636384E-15F5-F244-91AA-BC74A7259960}">
      <dgm:prSet phldrT="[Texto]"/>
      <dgm:spPr/>
      <dgm:t>
        <a:bodyPr/>
        <a:lstStyle/>
        <a:p>
          <a:r>
            <a:rPr lang="ca-ES" dirty="0" smtClean="0">
              <a:solidFill>
                <a:srgbClr val="000000"/>
              </a:solidFill>
            </a:rPr>
            <a:t>AC DE PER VIDA</a:t>
          </a:r>
          <a:endParaRPr lang="ca-ES" dirty="0">
            <a:solidFill>
              <a:srgbClr val="000000"/>
            </a:solidFill>
          </a:endParaRPr>
        </a:p>
      </dgm:t>
    </dgm:pt>
    <dgm:pt modelId="{F126AD2F-6682-9746-B1EF-1B2369D58FC2}" type="parTrans" cxnId="{3447D193-CC36-EC41-B498-CA55C20BF21D}">
      <dgm:prSet/>
      <dgm:spPr/>
      <dgm:t>
        <a:bodyPr/>
        <a:lstStyle/>
        <a:p>
          <a:endParaRPr lang="ca-ES">
            <a:solidFill>
              <a:srgbClr val="000000"/>
            </a:solidFill>
          </a:endParaRPr>
        </a:p>
      </dgm:t>
    </dgm:pt>
    <dgm:pt modelId="{307A06D8-D0B4-A940-8CE6-B3CD11D23A58}" type="sibTrans" cxnId="{3447D193-CC36-EC41-B498-CA55C20BF21D}">
      <dgm:prSet/>
      <dgm:spPr/>
      <dgm:t>
        <a:bodyPr/>
        <a:lstStyle/>
        <a:p>
          <a:endParaRPr lang="ca-ES">
            <a:solidFill>
              <a:srgbClr val="000000"/>
            </a:solidFill>
          </a:endParaRPr>
        </a:p>
      </dgm:t>
    </dgm:pt>
    <dgm:pt modelId="{7026222C-919B-034D-B395-D1B8F4167100}">
      <dgm:prSet phldrT="[Texto]"/>
      <dgm:spPr/>
      <dgm:t>
        <a:bodyPr/>
        <a:lstStyle/>
        <a:p>
          <a:r>
            <a:rPr lang="ca-ES" dirty="0" smtClean="0">
              <a:solidFill>
                <a:srgbClr val="000000"/>
              </a:solidFill>
            </a:rPr>
            <a:t>ANTICOSSOS TEÒRICAMENT DE PER VIDA</a:t>
          </a:r>
          <a:endParaRPr lang="ca-ES" dirty="0">
            <a:solidFill>
              <a:srgbClr val="000000"/>
            </a:solidFill>
          </a:endParaRPr>
        </a:p>
      </dgm:t>
    </dgm:pt>
    <dgm:pt modelId="{D5FA94B9-00A4-0D4F-B6A5-217E24481CEB}" type="parTrans" cxnId="{BFE37F50-D45A-7F4B-80B5-772DCD73FFBA}">
      <dgm:prSet/>
      <dgm:spPr/>
      <dgm:t>
        <a:bodyPr/>
        <a:lstStyle/>
        <a:p>
          <a:endParaRPr lang="ca-ES">
            <a:solidFill>
              <a:srgbClr val="000000"/>
            </a:solidFill>
          </a:endParaRPr>
        </a:p>
      </dgm:t>
    </dgm:pt>
    <dgm:pt modelId="{FCBD98DE-04B3-2D4A-969B-9B0B242833E1}" type="sibTrans" cxnId="{BFE37F50-D45A-7F4B-80B5-772DCD73FFBA}">
      <dgm:prSet/>
      <dgm:spPr/>
      <dgm:t>
        <a:bodyPr/>
        <a:lstStyle/>
        <a:p>
          <a:endParaRPr lang="ca-ES">
            <a:solidFill>
              <a:srgbClr val="000000"/>
            </a:solidFill>
          </a:endParaRPr>
        </a:p>
      </dgm:t>
    </dgm:pt>
    <dgm:pt modelId="{9FA9C270-6F08-434E-B608-9166824CC91E}">
      <dgm:prSet phldrT="[Texto]"/>
      <dgm:spPr/>
      <dgm:t>
        <a:bodyPr/>
        <a:lstStyle/>
        <a:p>
          <a:r>
            <a:rPr lang="ca-ES" dirty="0" smtClean="0">
              <a:solidFill>
                <a:srgbClr val="000000"/>
              </a:solidFill>
            </a:rPr>
            <a:t>IMMUNITAT “ETERNA”</a:t>
          </a:r>
          <a:endParaRPr lang="ca-ES" dirty="0">
            <a:solidFill>
              <a:srgbClr val="000000"/>
            </a:solidFill>
          </a:endParaRPr>
        </a:p>
      </dgm:t>
    </dgm:pt>
    <dgm:pt modelId="{FBD25143-BAEE-6B40-8769-62F8EA1CA725}" type="parTrans" cxnId="{1CA58262-6A8C-B84E-A340-3A1D1E7A633D}">
      <dgm:prSet/>
      <dgm:spPr/>
      <dgm:t>
        <a:bodyPr/>
        <a:lstStyle/>
        <a:p>
          <a:endParaRPr lang="ca-ES">
            <a:solidFill>
              <a:srgbClr val="000000"/>
            </a:solidFill>
          </a:endParaRPr>
        </a:p>
      </dgm:t>
    </dgm:pt>
    <dgm:pt modelId="{F851733D-0C0A-2E4F-8D2A-349888DA7831}" type="sibTrans" cxnId="{1CA58262-6A8C-B84E-A340-3A1D1E7A633D}">
      <dgm:prSet/>
      <dgm:spPr/>
      <dgm:t>
        <a:bodyPr/>
        <a:lstStyle/>
        <a:p>
          <a:endParaRPr lang="ca-ES">
            <a:solidFill>
              <a:srgbClr val="000000"/>
            </a:solidFill>
          </a:endParaRPr>
        </a:p>
      </dgm:t>
    </dgm:pt>
    <dgm:pt modelId="{103DB838-A72A-D74F-9B31-3AC67F4F0715}">
      <dgm:prSet/>
      <dgm:spPr/>
      <dgm:t>
        <a:bodyPr/>
        <a:lstStyle/>
        <a:p>
          <a:r>
            <a:rPr lang="ca-ES" dirty="0" smtClean="0">
              <a:solidFill>
                <a:srgbClr val="000000"/>
              </a:solidFill>
            </a:rPr>
            <a:t>VACUNA</a:t>
          </a:r>
          <a:endParaRPr lang="ca-ES" dirty="0">
            <a:solidFill>
              <a:srgbClr val="000000"/>
            </a:solidFill>
          </a:endParaRPr>
        </a:p>
      </dgm:t>
    </dgm:pt>
    <dgm:pt modelId="{A99FCBE5-8B1B-3141-88B7-D3D1F5B52AC5}" type="parTrans" cxnId="{0443ACE0-1B1C-5143-BFB6-B575C9C90C31}">
      <dgm:prSet/>
      <dgm:spPr/>
      <dgm:t>
        <a:bodyPr/>
        <a:lstStyle/>
        <a:p>
          <a:endParaRPr lang="ca-ES">
            <a:solidFill>
              <a:srgbClr val="000000"/>
            </a:solidFill>
          </a:endParaRPr>
        </a:p>
      </dgm:t>
    </dgm:pt>
    <dgm:pt modelId="{A119EA55-DE2D-ED4C-9221-F55D28E8A5B0}" type="sibTrans" cxnId="{0443ACE0-1B1C-5143-BFB6-B575C9C90C31}">
      <dgm:prSet/>
      <dgm:spPr/>
      <dgm:t>
        <a:bodyPr/>
        <a:lstStyle/>
        <a:p>
          <a:endParaRPr lang="ca-ES">
            <a:solidFill>
              <a:srgbClr val="000000"/>
            </a:solidFill>
          </a:endParaRPr>
        </a:p>
      </dgm:t>
    </dgm:pt>
    <dgm:pt modelId="{233C9BCC-4573-7248-A7F3-89B9EA69E8BA}">
      <dgm:prSet/>
      <dgm:spPr/>
      <dgm:t>
        <a:bodyPr/>
        <a:lstStyle/>
        <a:p>
          <a:r>
            <a:rPr lang="ca-ES" dirty="0" smtClean="0">
              <a:solidFill>
                <a:srgbClr val="000000"/>
              </a:solidFill>
            </a:rPr>
            <a:t>IMMUNITAT “ETERNA”</a:t>
          </a:r>
          <a:endParaRPr lang="ca-ES" dirty="0">
            <a:solidFill>
              <a:srgbClr val="000000"/>
            </a:solidFill>
          </a:endParaRPr>
        </a:p>
      </dgm:t>
    </dgm:pt>
    <dgm:pt modelId="{25DA0210-F802-0740-9809-333CE3FE100F}" type="parTrans" cxnId="{70AD6BAA-DCA6-734B-8D8D-454D043B9FDE}">
      <dgm:prSet/>
      <dgm:spPr/>
      <dgm:t>
        <a:bodyPr/>
        <a:lstStyle/>
        <a:p>
          <a:endParaRPr lang="ca-ES">
            <a:solidFill>
              <a:srgbClr val="000000"/>
            </a:solidFill>
          </a:endParaRPr>
        </a:p>
      </dgm:t>
    </dgm:pt>
    <dgm:pt modelId="{0E67C883-731C-6C4E-B677-510EE443C757}" type="sibTrans" cxnId="{70AD6BAA-DCA6-734B-8D8D-454D043B9FDE}">
      <dgm:prSet/>
      <dgm:spPr/>
      <dgm:t>
        <a:bodyPr/>
        <a:lstStyle/>
        <a:p>
          <a:endParaRPr lang="ca-ES">
            <a:solidFill>
              <a:srgbClr val="000000"/>
            </a:solidFill>
          </a:endParaRPr>
        </a:p>
      </dgm:t>
    </dgm:pt>
    <dgm:pt modelId="{50460943-D3D4-AA4F-9FAA-1DA88FEDFA57}">
      <dgm:prSet/>
      <dgm:spPr/>
      <dgm:t>
        <a:bodyPr/>
        <a:lstStyle/>
        <a:p>
          <a:r>
            <a:rPr lang="ca-ES" dirty="0" smtClean="0">
              <a:solidFill>
                <a:srgbClr val="000000"/>
              </a:solidFill>
            </a:rPr>
            <a:t>AC PRODUÏTS PER MALALTIA NATURAL</a:t>
          </a:r>
          <a:endParaRPr lang="ca-ES" dirty="0">
            <a:solidFill>
              <a:srgbClr val="000000"/>
            </a:solidFill>
          </a:endParaRPr>
        </a:p>
      </dgm:t>
    </dgm:pt>
    <dgm:pt modelId="{E6859B0B-AB2F-9140-83AB-0B035F34D3D0}" type="parTrans" cxnId="{75C55028-903F-C04B-B952-1B8B4FE5D5F5}">
      <dgm:prSet/>
      <dgm:spPr/>
      <dgm:t>
        <a:bodyPr/>
        <a:lstStyle/>
        <a:p>
          <a:endParaRPr lang="ca-ES">
            <a:solidFill>
              <a:srgbClr val="000000"/>
            </a:solidFill>
          </a:endParaRPr>
        </a:p>
      </dgm:t>
    </dgm:pt>
    <dgm:pt modelId="{654230CC-8977-7B48-9079-1C71B074ECD6}" type="sibTrans" cxnId="{75C55028-903F-C04B-B952-1B8B4FE5D5F5}">
      <dgm:prSet/>
      <dgm:spPr/>
      <dgm:t>
        <a:bodyPr/>
        <a:lstStyle/>
        <a:p>
          <a:endParaRPr lang="ca-ES">
            <a:solidFill>
              <a:srgbClr val="000000"/>
            </a:solidFill>
          </a:endParaRPr>
        </a:p>
      </dgm:t>
    </dgm:pt>
    <dgm:pt modelId="{CE005940-EE3F-A04A-989E-CEBE72900B5F}">
      <dgm:prSet/>
      <dgm:spPr/>
      <dgm:t>
        <a:bodyPr/>
        <a:lstStyle/>
        <a:p>
          <a:r>
            <a:rPr lang="ca-ES" dirty="0" smtClean="0">
              <a:solidFill>
                <a:srgbClr val="000000"/>
              </a:solidFill>
            </a:rPr>
            <a:t>PROTECCIÓ DEL NADÓ FINS ALS 9 MESOS</a:t>
          </a:r>
          <a:endParaRPr lang="ca-ES" dirty="0">
            <a:solidFill>
              <a:srgbClr val="000000"/>
            </a:solidFill>
          </a:endParaRPr>
        </a:p>
      </dgm:t>
    </dgm:pt>
    <dgm:pt modelId="{D1D91237-BE8E-8A4A-8EEB-35DAE0B18F47}" type="parTrans" cxnId="{F8AB8E8C-A49F-CA49-B415-FA3C4EC57B77}">
      <dgm:prSet/>
      <dgm:spPr/>
      <dgm:t>
        <a:bodyPr/>
        <a:lstStyle/>
        <a:p>
          <a:endParaRPr lang="ca-ES">
            <a:solidFill>
              <a:srgbClr val="000000"/>
            </a:solidFill>
          </a:endParaRPr>
        </a:p>
      </dgm:t>
    </dgm:pt>
    <dgm:pt modelId="{04965B57-0952-6D4D-89B8-1DFA67E19588}" type="sibTrans" cxnId="{F8AB8E8C-A49F-CA49-B415-FA3C4EC57B77}">
      <dgm:prSet/>
      <dgm:spPr/>
      <dgm:t>
        <a:bodyPr/>
        <a:lstStyle/>
        <a:p>
          <a:endParaRPr lang="ca-ES">
            <a:solidFill>
              <a:srgbClr val="000000"/>
            </a:solidFill>
          </a:endParaRPr>
        </a:p>
      </dgm:t>
    </dgm:pt>
    <dgm:pt modelId="{FB39A705-924C-914D-884C-A7A99AC88B73}">
      <dgm:prSet/>
      <dgm:spPr/>
      <dgm:t>
        <a:bodyPr/>
        <a:lstStyle/>
        <a:p>
          <a:r>
            <a:rPr lang="ca-ES" dirty="0" smtClean="0">
              <a:solidFill>
                <a:srgbClr val="000000"/>
              </a:solidFill>
            </a:rPr>
            <a:t>AC PRODUÏTS PER VACUNA</a:t>
          </a:r>
          <a:endParaRPr lang="ca-ES" dirty="0">
            <a:solidFill>
              <a:srgbClr val="000000"/>
            </a:solidFill>
          </a:endParaRPr>
        </a:p>
      </dgm:t>
    </dgm:pt>
    <dgm:pt modelId="{B6BBF3E4-6FD3-4F49-9B95-C7FB669E9507}" type="parTrans" cxnId="{66444F3C-605A-6F45-8A7C-F512AE1D4088}">
      <dgm:prSet/>
      <dgm:spPr/>
      <dgm:t>
        <a:bodyPr/>
        <a:lstStyle/>
        <a:p>
          <a:endParaRPr lang="ca-ES">
            <a:solidFill>
              <a:srgbClr val="000000"/>
            </a:solidFill>
          </a:endParaRPr>
        </a:p>
      </dgm:t>
    </dgm:pt>
    <dgm:pt modelId="{3562795F-12EE-3245-8F2A-BEC236E31E15}" type="sibTrans" cxnId="{66444F3C-605A-6F45-8A7C-F512AE1D4088}">
      <dgm:prSet/>
      <dgm:spPr/>
      <dgm:t>
        <a:bodyPr/>
        <a:lstStyle/>
        <a:p>
          <a:endParaRPr lang="ca-ES">
            <a:solidFill>
              <a:srgbClr val="000000"/>
            </a:solidFill>
          </a:endParaRPr>
        </a:p>
      </dgm:t>
    </dgm:pt>
    <dgm:pt modelId="{C3D2D4EE-66EF-2046-B4AA-A1D1FF113652}">
      <dgm:prSet/>
      <dgm:spPr/>
      <dgm:t>
        <a:bodyPr/>
        <a:lstStyle/>
        <a:p>
          <a:r>
            <a:rPr lang="ca-ES" dirty="0" smtClean="0">
              <a:solidFill>
                <a:srgbClr val="000000"/>
              </a:solidFill>
            </a:rPr>
            <a:t>PROTECCIÓ DEL NADÓ FINS ALS 6 MESOS</a:t>
          </a:r>
          <a:endParaRPr lang="ca-ES" dirty="0">
            <a:solidFill>
              <a:srgbClr val="000000"/>
            </a:solidFill>
          </a:endParaRPr>
        </a:p>
      </dgm:t>
    </dgm:pt>
    <dgm:pt modelId="{957389C2-D93E-6742-923A-2EC20D64058B}" type="parTrans" cxnId="{91695F42-F107-604A-8646-481FED73FD79}">
      <dgm:prSet/>
      <dgm:spPr/>
      <dgm:t>
        <a:bodyPr/>
        <a:lstStyle/>
        <a:p>
          <a:endParaRPr lang="ca-ES">
            <a:solidFill>
              <a:srgbClr val="000000"/>
            </a:solidFill>
          </a:endParaRPr>
        </a:p>
      </dgm:t>
    </dgm:pt>
    <dgm:pt modelId="{07A438D8-F83F-E04C-890C-A60C99101BCD}" type="sibTrans" cxnId="{91695F42-F107-604A-8646-481FED73FD79}">
      <dgm:prSet/>
      <dgm:spPr/>
      <dgm:t>
        <a:bodyPr/>
        <a:lstStyle/>
        <a:p>
          <a:endParaRPr lang="ca-ES">
            <a:solidFill>
              <a:srgbClr val="000000"/>
            </a:solidFill>
          </a:endParaRPr>
        </a:p>
      </dgm:t>
    </dgm:pt>
    <dgm:pt modelId="{92738C65-4056-614F-AA53-8C0AB62FA398}" type="pres">
      <dgm:prSet presAssocID="{CA091DE2-7198-9D41-96B5-6E5AD398F7BE}" presName="Name0" presStyleCnt="0">
        <dgm:presLayoutVars>
          <dgm:chPref val="3"/>
          <dgm:dir/>
          <dgm:animLvl val="lvl"/>
          <dgm:resizeHandles/>
        </dgm:presLayoutVars>
      </dgm:prSet>
      <dgm:spPr/>
      <dgm:t>
        <a:bodyPr/>
        <a:lstStyle/>
        <a:p>
          <a:endParaRPr lang="en-US"/>
        </a:p>
      </dgm:t>
    </dgm:pt>
    <dgm:pt modelId="{1F8B5535-6463-1E4B-AB4B-E76CC7B1C842}" type="pres">
      <dgm:prSet presAssocID="{5E00D586-8015-0D4D-8DC5-BE90051B7F5F}" presName="horFlow" presStyleCnt="0"/>
      <dgm:spPr/>
    </dgm:pt>
    <dgm:pt modelId="{88A01117-569E-ED47-9D97-5AB0E7E65C22}" type="pres">
      <dgm:prSet presAssocID="{5E00D586-8015-0D4D-8DC5-BE90051B7F5F}" presName="bigChev" presStyleLbl="node1" presStyleIdx="0" presStyleCnt="4" custScaleX="154696" custLinFactX="-25851" custLinFactNeighborX="-100000" custLinFactNeighborY="-244"/>
      <dgm:spPr/>
      <dgm:t>
        <a:bodyPr/>
        <a:lstStyle/>
        <a:p>
          <a:endParaRPr lang="ca-ES"/>
        </a:p>
      </dgm:t>
    </dgm:pt>
    <dgm:pt modelId="{5867BAF4-B7BF-374B-B197-F52F2898D500}" type="pres">
      <dgm:prSet presAssocID="{F126AD2F-6682-9746-B1EF-1B2369D58FC2}" presName="parTrans" presStyleCnt="0"/>
      <dgm:spPr/>
    </dgm:pt>
    <dgm:pt modelId="{47B7B675-EC83-2944-A1B6-54F8CF27C5B2}" type="pres">
      <dgm:prSet presAssocID="{D636384E-15F5-F244-91AA-BC74A7259960}" presName="node" presStyleLbl="alignAccFollowNode1" presStyleIdx="0" presStyleCnt="6" custScaleX="126641" custLinFactNeighborX="44342" custLinFactNeighborY="5146">
        <dgm:presLayoutVars>
          <dgm:bulletEnabled val="1"/>
        </dgm:presLayoutVars>
      </dgm:prSet>
      <dgm:spPr/>
      <dgm:t>
        <a:bodyPr/>
        <a:lstStyle/>
        <a:p>
          <a:endParaRPr lang="en-US"/>
        </a:p>
      </dgm:t>
    </dgm:pt>
    <dgm:pt modelId="{65FD752B-682F-A147-B4A0-3A60C9B3BB1A}" type="pres">
      <dgm:prSet presAssocID="{307A06D8-D0B4-A940-8CE6-B3CD11D23A58}" presName="sibTrans" presStyleCnt="0"/>
      <dgm:spPr/>
    </dgm:pt>
    <dgm:pt modelId="{CDC8F899-34B8-E34E-813E-810D8C407967}" type="pres">
      <dgm:prSet presAssocID="{233C9BCC-4573-7248-A7F3-89B9EA69E8BA}" presName="node" presStyleLbl="alignAccFollowNode1" presStyleIdx="1" presStyleCnt="6" custScaleX="119243" custLinFactNeighborX="69164" custLinFactNeighborY="3920">
        <dgm:presLayoutVars>
          <dgm:bulletEnabled val="1"/>
        </dgm:presLayoutVars>
      </dgm:prSet>
      <dgm:spPr/>
      <dgm:t>
        <a:bodyPr/>
        <a:lstStyle/>
        <a:p>
          <a:endParaRPr lang="ca-ES"/>
        </a:p>
      </dgm:t>
    </dgm:pt>
    <dgm:pt modelId="{E718ADBD-16EA-0846-AD10-09BF086FA88E}" type="pres">
      <dgm:prSet presAssocID="{5E00D586-8015-0D4D-8DC5-BE90051B7F5F}" presName="vSp" presStyleCnt="0"/>
      <dgm:spPr/>
    </dgm:pt>
    <dgm:pt modelId="{03344332-67AC-4F49-96F0-646DBF05EEF5}" type="pres">
      <dgm:prSet presAssocID="{103DB838-A72A-D74F-9B31-3AC67F4F0715}" presName="horFlow" presStyleCnt="0"/>
      <dgm:spPr/>
    </dgm:pt>
    <dgm:pt modelId="{66D1FC27-7963-0D48-AAA0-67A4865C5A7C}" type="pres">
      <dgm:prSet presAssocID="{103DB838-A72A-D74F-9B31-3AC67F4F0715}" presName="bigChev" presStyleLbl="node1" presStyleIdx="1" presStyleCnt="4" custScaleX="159161" custLinFactNeighborX="-1148" custLinFactNeighborY="2727"/>
      <dgm:spPr/>
      <dgm:t>
        <a:bodyPr/>
        <a:lstStyle/>
        <a:p>
          <a:endParaRPr lang="ca-ES"/>
        </a:p>
      </dgm:t>
    </dgm:pt>
    <dgm:pt modelId="{689A323A-0C75-2549-BBC2-DFA70E5B6BDE}" type="pres">
      <dgm:prSet presAssocID="{D5FA94B9-00A4-0D4F-B6A5-217E24481CEB}" presName="parTrans" presStyleCnt="0"/>
      <dgm:spPr/>
    </dgm:pt>
    <dgm:pt modelId="{4B9C1C20-7730-C041-A5EF-0FE64C8C0BF3}" type="pres">
      <dgm:prSet presAssocID="{7026222C-919B-034D-B395-D1B8F4167100}" presName="node" presStyleLbl="alignAccFollowNode1" presStyleIdx="2" presStyleCnt="6" custScaleX="128850" custLinFactNeighborX="26614" custLinFactNeighborY="3726">
        <dgm:presLayoutVars>
          <dgm:bulletEnabled val="1"/>
        </dgm:presLayoutVars>
      </dgm:prSet>
      <dgm:spPr/>
      <dgm:t>
        <a:bodyPr/>
        <a:lstStyle/>
        <a:p>
          <a:endParaRPr lang="ca-ES"/>
        </a:p>
      </dgm:t>
    </dgm:pt>
    <dgm:pt modelId="{9BAE40A0-2F78-4849-A665-5B14FC7FF78E}" type="pres">
      <dgm:prSet presAssocID="{FCBD98DE-04B3-2D4A-969B-9B0B242833E1}" presName="sibTrans" presStyleCnt="0"/>
      <dgm:spPr/>
    </dgm:pt>
    <dgm:pt modelId="{7E7CA687-CD76-1B4F-8D96-6197BDA3A14F}" type="pres">
      <dgm:prSet presAssocID="{9FA9C270-6F08-434E-B608-9166824CC91E}" presName="node" presStyleLbl="alignAccFollowNode1" presStyleIdx="3" presStyleCnt="6" custScaleX="112687" custLinFactX="2523" custLinFactNeighborX="100000" custLinFactNeighborY="1895">
        <dgm:presLayoutVars>
          <dgm:bulletEnabled val="1"/>
        </dgm:presLayoutVars>
      </dgm:prSet>
      <dgm:spPr/>
      <dgm:t>
        <a:bodyPr/>
        <a:lstStyle/>
        <a:p>
          <a:endParaRPr lang="en-US"/>
        </a:p>
      </dgm:t>
    </dgm:pt>
    <dgm:pt modelId="{0DE38AEF-76F4-AB42-A5B1-CF60A53BFE32}" type="pres">
      <dgm:prSet presAssocID="{103DB838-A72A-D74F-9B31-3AC67F4F0715}" presName="vSp" presStyleCnt="0"/>
      <dgm:spPr/>
    </dgm:pt>
    <dgm:pt modelId="{D2B254F7-7BF6-F140-90D5-21860F53C0BD}" type="pres">
      <dgm:prSet presAssocID="{50460943-D3D4-AA4F-9FAA-1DA88FEDFA57}" presName="horFlow" presStyleCnt="0"/>
      <dgm:spPr/>
    </dgm:pt>
    <dgm:pt modelId="{CFC27A8F-D6C7-9444-8615-7F7DC6E13603}" type="pres">
      <dgm:prSet presAssocID="{50460943-D3D4-AA4F-9FAA-1DA88FEDFA57}" presName="bigChev" presStyleLbl="node1" presStyleIdx="2" presStyleCnt="4" custScaleX="192569" custLinFactX="-25851" custLinFactNeighborX="-100000"/>
      <dgm:spPr/>
      <dgm:t>
        <a:bodyPr/>
        <a:lstStyle/>
        <a:p>
          <a:endParaRPr lang="ca-ES"/>
        </a:p>
      </dgm:t>
    </dgm:pt>
    <dgm:pt modelId="{1E012AE5-A7E7-8C40-BA95-1063B9258E72}" type="pres">
      <dgm:prSet presAssocID="{D1D91237-BE8E-8A4A-8EEB-35DAE0B18F47}" presName="parTrans" presStyleCnt="0"/>
      <dgm:spPr/>
    </dgm:pt>
    <dgm:pt modelId="{7193FD14-834F-8849-86DA-76D0716698F9}" type="pres">
      <dgm:prSet presAssocID="{CE005940-EE3F-A04A-989E-CEBE72900B5F}" presName="node" presStyleLbl="alignAccFollowNode1" presStyleIdx="4" presStyleCnt="6" custScaleX="186264" custLinFactNeighborX="32669">
        <dgm:presLayoutVars>
          <dgm:bulletEnabled val="1"/>
        </dgm:presLayoutVars>
      </dgm:prSet>
      <dgm:spPr/>
      <dgm:t>
        <a:bodyPr/>
        <a:lstStyle/>
        <a:p>
          <a:endParaRPr lang="ca-ES"/>
        </a:p>
      </dgm:t>
    </dgm:pt>
    <dgm:pt modelId="{660F9880-6A3B-7C41-BD4E-D8B0D7AD6C74}" type="pres">
      <dgm:prSet presAssocID="{50460943-D3D4-AA4F-9FAA-1DA88FEDFA57}" presName="vSp" presStyleCnt="0"/>
      <dgm:spPr/>
    </dgm:pt>
    <dgm:pt modelId="{687AEC94-59FD-3E41-8D7F-CE4C2AE28AEA}" type="pres">
      <dgm:prSet presAssocID="{FB39A705-924C-914D-884C-A7A99AC88B73}" presName="horFlow" presStyleCnt="0"/>
      <dgm:spPr/>
    </dgm:pt>
    <dgm:pt modelId="{65D1A179-60AC-694F-B64A-BB05792E405B}" type="pres">
      <dgm:prSet presAssocID="{FB39A705-924C-914D-884C-A7A99AC88B73}" presName="bigChev" presStyleLbl="node1" presStyleIdx="3" presStyleCnt="4" custScaleX="193361"/>
      <dgm:spPr/>
      <dgm:t>
        <a:bodyPr/>
        <a:lstStyle/>
        <a:p>
          <a:endParaRPr lang="en-US"/>
        </a:p>
      </dgm:t>
    </dgm:pt>
    <dgm:pt modelId="{F66B39B2-51D7-1F42-AA49-1302706B793D}" type="pres">
      <dgm:prSet presAssocID="{957389C2-D93E-6742-923A-2EC20D64058B}" presName="parTrans" presStyleCnt="0"/>
      <dgm:spPr/>
    </dgm:pt>
    <dgm:pt modelId="{44CB56DE-6F3D-7847-9BDF-23D0358ADB76}" type="pres">
      <dgm:prSet presAssocID="{C3D2D4EE-66EF-2046-B4AA-A1D1FF113652}" presName="node" presStyleLbl="alignAccFollowNode1" presStyleIdx="5" presStyleCnt="6" custScaleX="183239" custLinFactNeighborX="27817">
        <dgm:presLayoutVars>
          <dgm:bulletEnabled val="1"/>
        </dgm:presLayoutVars>
      </dgm:prSet>
      <dgm:spPr/>
      <dgm:t>
        <a:bodyPr/>
        <a:lstStyle/>
        <a:p>
          <a:endParaRPr lang="ca-ES"/>
        </a:p>
      </dgm:t>
    </dgm:pt>
  </dgm:ptLst>
  <dgm:cxnLst>
    <dgm:cxn modelId="{3447D193-CC36-EC41-B498-CA55C20BF21D}" srcId="{5E00D586-8015-0D4D-8DC5-BE90051B7F5F}" destId="{D636384E-15F5-F244-91AA-BC74A7259960}" srcOrd="0" destOrd="0" parTransId="{F126AD2F-6682-9746-B1EF-1B2369D58FC2}" sibTransId="{307A06D8-D0B4-A940-8CE6-B3CD11D23A58}"/>
    <dgm:cxn modelId="{BFE37F50-D45A-7F4B-80B5-772DCD73FFBA}" srcId="{103DB838-A72A-D74F-9B31-3AC67F4F0715}" destId="{7026222C-919B-034D-B395-D1B8F4167100}" srcOrd="0" destOrd="0" parTransId="{D5FA94B9-00A4-0D4F-B6A5-217E24481CEB}" sibTransId="{FCBD98DE-04B3-2D4A-969B-9B0B242833E1}"/>
    <dgm:cxn modelId="{BF59463F-F1FE-4242-ADE1-4F745A6B51A9}" type="presOf" srcId="{CE005940-EE3F-A04A-989E-CEBE72900B5F}" destId="{7193FD14-834F-8849-86DA-76D0716698F9}" srcOrd="0" destOrd="0" presId="urn:microsoft.com/office/officeart/2005/8/layout/lProcess3"/>
    <dgm:cxn modelId="{71867616-55EE-3F45-9E28-E26020E7635A}" type="presOf" srcId="{7026222C-919B-034D-B395-D1B8F4167100}" destId="{4B9C1C20-7730-C041-A5EF-0FE64C8C0BF3}" srcOrd="0" destOrd="0" presId="urn:microsoft.com/office/officeart/2005/8/layout/lProcess3"/>
    <dgm:cxn modelId="{0443ACE0-1B1C-5143-BFB6-B575C9C90C31}" srcId="{CA091DE2-7198-9D41-96B5-6E5AD398F7BE}" destId="{103DB838-A72A-D74F-9B31-3AC67F4F0715}" srcOrd="1" destOrd="0" parTransId="{A99FCBE5-8B1B-3141-88B7-D3D1F5B52AC5}" sibTransId="{A119EA55-DE2D-ED4C-9221-F55D28E8A5B0}"/>
    <dgm:cxn modelId="{66444F3C-605A-6F45-8A7C-F512AE1D4088}" srcId="{CA091DE2-7198-9D41-96B5-6E5AD398F7BE}" destId="{FB39A705-924C-914D-884C-A7A99AC88B73}" srcOrd="3" destOrd="0" parTransId="{B6BBF3E4-6FD3-4F49-9B95-C7FB669E9507}" sibTransId="{3562795F-12EE-3245-8F2A-BEC236E31E15}"/>
    <dgm:cxn modelId="{E307F501-C73E-374F-B2AC-F9FD04A8F311}" type="presOf" srcId="{D636384E-15F5-F244-91AA-BC74A7259960}" destId="{47B7B675-EC83-2944-A1B6-54F8CF27C5B2}" srcOrd="0" destOrd="0" presId="urn:microsoft.com/office/officeart/2005/8/layout/lProcess3"/>
    <dgm:cxn modelId="{91695F42-F107-604A-8646-481FED73FD79}" srcId="{FB39A705-924C-914D-884C-A7A99AC88B73}" destId="{C3D2D4EE-66EF-2046-B4AA-A1D1FF113652}" srcOrd="0" destOrd="0" parTransId="{957389C2-D93E-6742-923A-2EC20D64058B}" sibTransId="{07A438D8-F83F-E04C-890C-A60C99101BCD}"/>
    <dgm:cxn modelId="{1CA58262-6A8C-B84E-A340-3A1D1E7A633D}" srcId="{103DB838-A72A-D74F-9B31-3AC67F4F0715}" destId="{9FA9C270-6F08-434E-B608-9166824CC91E}" srcOrd="1" destOrd="0" parTransId="{FBD25143-BAEE-6B40-8769-62F8EA1CA725}" sibTransId="{F851733D-0C0A-2E4F-8D2A-349888DA7831}"/>
    <dgm:cxn modelId="{F845B15C-E7CC-2E46-9299-0EC35975F761}" type="presOf" srcId="{C3D2D4EE-66EF-2046-B4AA-A1D1FF113652}" destId="{44CB56DE-6F3D-7847-9BDF-23D0358ADB76}" srcOrd="0" destOrd="0" presId="urn:microsoft.com/office/officeart/2005/8/layout/lProcess3"/>
    <dgm:cxn modelId="{935A8464-1E2A-CD47-9614-9A615E2DC38F}" type="presOf" srcId="{FB39A705-924C-914D-884C-A7A99AC88B73}" destId="{65D1A179-60AC-694F-B64A-BB05792E405B}" srcOrd="0" destOrd="0" presId="urn:microsoft.com/office/officeart/2005/8/layout/lProcess3"/>
    <dgm:cxn modelId="{729A980F-1720-994E-8B15-5D3F2EAF4D5F}" type="presOf" srcId="{103DB838-A72A-D74F-9B31-3AC67F4F0715}" destId="{66D1FC27-7963-0D48-AAA0-67A4865C5A7C}" srcOrd="0" destOrd="0" presId="urn:microsoft.com/office/officeart/2005/8/layout/lProcess3"/>
    <dgm:cxn modelId="{F03BFC40-21C8-A54B-97D8-2D18C89C6316}" srcId="{CA091DE2-7198-9D41-96B5-6E5AD398F7BE}" destId="{5E00D586-8015-0D4D-8DC5-BE90051B7F5F}" srcOrd="0" destOrd="0" parTransId="{8C0F62B7-FBF5-3E4B-B6E1-4B8578894E4D}" sibTransId="{F2A57590-FD52-7D4E-AA04-405271798017}"/>
    <dgm:cxn modelId="{86FD78F4-7C46-6247-8C8F-A486E31C9681}" type="presOf" srcId="{5E00D586-8015-0D4D-8DC5-BE90051B7F5F}" destId="{88A01117-569E-ED47-9D97-5AB0E7E65C22}" srcOrd="0" destOrd="0" presId="urn:microsoft.com/office/officeart/2005/8/layout/lProcess3"/>
    <dgm:cxn modelId="{75C55028-903F-C04B-B952-1B8B4FE5D5F5}" srcId="{CA091DE2-7198-9D41-96B5-6E5AD398F7BE}" destId="{50460943-D3D4-AA4F-9FAA-1DA88FEDFA57}" srcOrd="2" destOrd="0" parTransId="{E6859B0B-AB2F-9140-83AB-0B035F34D3D0}" sibTransId="{654230CC-8977-7B48-9079-1C71B074ECD6}"/>
    <dgm:cxn modelId="{AD3364DB-0F1D-4440-B1ED-88E9A8A1CEEF}" type="presOf" srcId="{9FA9C270-6F08-434E-B608-9166824CC91E}" destId="{7E7CA687-CD76-1B4F-8D96-6197BDA3A14F}" srcOrd="0" destOrd="0" presId="urn:microsoft.com/office/officeart/2005/8/layout/lProcess3"/>
    <dgm:cxn modelId="{4CD961FB-F637-084A-B6E0-68C6E1634D5D}" type="presOf" srcId="{CA091DE2-7198-9D41-96B5-6E5AD398F7BE}" destId="{92738C65-4056-614F-AA53-8C0AB62FA398}" srcOrd="0" destOrd="0" presId="urn:microsoft.com/office/officeart/2005/8/layout/lProcess3"/>
    <dgm:cxn modelId="{A219F5C5-24A5-8F4F-881D-2C42BC7A9E8A}" type="presOf" srcId="{50460943-D3D4-AA4F-9FAA-1DA88FEDFA57}" destId="{CFC27A8F-D6C7-9444-8615-7F7DC6E13603}" srcOrd="0" destOrd="0" presId="urn:microsoft.com/office/officeart/2005/8/layout/lProcess3"/>
    <dgm:cxn modelId="{70AD6BAA-DCA6-734B-8D8D-454D043B9FDE}" srcId="{5E00D586-8015-0D4D-8DC5-BE90051B7F5F}" destId="{233C9BCC-4573-7248-A7F3-89B9EA69E8BA}" srcOrd="1" destOrd="0" parTransId="{25DA0210-F802-0740-9809-333CE3FE100F}" sibTransId="{0E67C883-731C-6C4E-B677-510EE443C757}"/>
    <dgm:cxn modelId="{F8AB8E8C-A49F-CA49-B415-FA3C4EC57B77}" srcId="{50460943-D3D4-AA4F-9FAA-1DA88FEDFA57}" destId="{CE005940-EE3F-A04A-989E-CEBE72900B5F}" srcOrd="0" destOrd="0" parTransId="{D1D91237-BE8E-8A4A-8EEB-35DAE0B18F47}" sibTransId="{04965B57-0952-6D4D-89B8-1DFA67E19588}"/>
    <dgm:cxn modelId="{269F9F40-59E5-694C-8946-C70A31648EE5}" type="presOf" srcId="{233C9BCC-4573-7248-A7F3-89B9EA69E8BA}" destId="{CDC8F899-34B8-E34E-813E-810D8C407967}" srcOrd="0" destOrd="0" presId="urn:microsoft.com/office/officeart/2005/8/layout/lProcess3"/>
    <dgm:cxn modelId="{FEBFBDCF-525B-314B-AA25-C5ACF5B68B80}" type="presParOf" srcId="{92738C65-4056-614F-AA53-8C0AB62FA398}" destId="{1F8B5535-6463-1E4B-AB4B-E76CC7B1C842}" srcOrd="0" destOrd="0" presId="urn:microsoft.com/office/officeart/2005/8/layout/lProcess3"/>
    <dgm:cxn modelId="{2875747A-A881-4044-BC5B-F03DC61AD661}" type="presParOf" srcId="{1F8B5535-6463-1E4B-AB4B-E76CC7B1C842}" destId="{88A01117-569E-ED47-9D97-5AB0E7E65C22}" srcOrd="0" destOrd="0" presId="urn:microsoft.com/office/officeart/2005/8/layout/lProcess3"/>
    <dgm:cxn modelId="{4C26C944-6827-E94A-BA2D-47598A0D7DBC}" type="presParOf" srcId="{1F8B5535-6463-1E4B-AB4B-E76CC7B1C842}" destId="{5867BAF4-B7BF-374B-B197-F52F2898D500}" srcOrd="1" destOrd="0" presId="urn:microsoft.com/office/officeart/2005/8/layout/lProcess3"/>
    <dgm:cxn modelId="{F07E7787-8FF1-9A48-80F3-A20B781D0C0F}" type="presParOf" srcId="{1F8B5535-6463-1E4B-AB4B-E76CC7B1C842}" destId="{47B7B675-EC83-2944-A1B6-54F8CF27C5B2}" srcOrd="2" destOrd="0" presId="urn:microsoft.com/office/officeart/2005/8/layout/lProcess3"/>
    <dgm:cxn modelId="{252BEBFD-C092-0D4C-88CC-1B55A0042D25}" type="presParOf" srcId="{1F8B5535-6463-1E4B-AB4B-E76CC7B1C842}" destId="{65FD752B-682F-A147-B4A0-3A60C9B3BB1A}" srcOrd="3" destOrd="0" presId="urn:microsoft.com/office/officeart/2005/8/layout/lProcess3"/>
    <dgm:cxn modelId="{79ABB3C4-2EF0-594F-9F3A-736CF641072F}" type="presParOf" srcId="{1F8B5535-6463-1E4B-AB4B-E76CC7B1C842}" destId="{CDC8F899-34B8-E34E-813E-810D8C407967}" srcOrd="4" destOrd="0" presId="urn:microsoft.com/office/officeart/2005/8/layout/lProcess3"/>
    <dgm:cxn modelId="{E8F99153-D96B-7D48-A9C8-C7503292CDFB}" type="presParOf" srcId="{92738C65-4056-614F-AA53-8C0AB62FA398}" destId="{E718ADBD-16EA-0846-AD10-09BF086FA88E}" srcOrd="1" destOrd="0" presId="urn:microsoft.com/office/officeart/2005/8/layout/lProcess3"/>
    <dgm:cxn modelId="{993E4F51-C743-5946-B159-021593B3A7D2}" type="presParOf" srcId="{92738C65-4056-614F-AA53-8C0AB62FA398}" destId="{03344332-67AC-4F49-96F0-646DBF05EEF5}" srcOrd="2" destOrd="0" presId="urn:microsoft.com/office/officeart/2005/8/layout/lProcess3"/>
    <dgm:cxn modelId="{2208C7C4-B9B7-C14A-A3CB-E661104AF8D4}" type="presParOf" srcId="{03344332-67AC-4F49-96F0-646DBF05EEF5}" destId="{66D1FC27-7963-0D48-AAA0-67A4865C5A7C}" srcOrd="0" destOrd="0" presId="urn:microsoft.com/office/officeart/2005/8/layout/lProcess3"/>
    <dgm:cxn modelId="{AA4469E3-D662-5E4A-98E2-6DDE2A7B9492}" type="presParOf" srcId="{03344332-67AC-4F49-96F0-646DBF05EEF5}" destId="{689A323A-0C75-2549-BBC2-DFA70E5B6BDE}" srcOrd="1" destOrd="0" presId="urn:microsoft.com/office/officeart/2005/8/layout/lProcess3"/>
    <dgm:cxn modelId="{5734B2E1-EDA0-CA42-B0AD-59AEBF48CCFD}" type="presParOf" srcId="{03344332-67AC-4F49-96F0-646DBF05EEF5}" destId="{4B9C1C20-7730-C041-A5EF-0FE64C8C0BF3}" srcOrd="2" destOrd="0" presId="urn:microsoft.com/office/officeart/2005/8/layout/lProcess3"/>
    <dgm:cxn modelId="{04021C95-FF00-6749-8BD0-608C650A0F81}" type="presParOf" srcId="{03344332-67AC-4F49-96F0-646DBF05EEF5}" destId="{9BAE40A0-2F78-4849-A665-5B14FC7FF78E}" srcOrd="3" destOrd="0" presId="urn:microsoft.com/office/officeart/2005/8/layout/lProcess3"/>
    <dgm:cxn modelId="{BA882CFF-DDCB-8347-B961-A4A5DE6E3E3A}" type="presParOf" srcId="{03344332-67AC-4F49-96F0-646DBF05EEF5}" destId="{7E7CA687-CD76-1B4F-8D96-6197BDA3A14F}" srcOrd="4" destOrd="0" presId="urn:microsoft.com/office/officeart/2005/8/layout/lProcess3"/>
    <dgm:cxn modelId="{D14F1ED0-AA2A-1B4D-AD83-8E75A89E5877}" type="presParOf" srcId="{92738C65-4056-614F-AA53-8C0AB62FA398}" destId="{0DE38AEF-76F4-AB42-A5B1-CF60A53BFE32}" srcOrd="3" destOrd="0" presId="urn:microsoft.com/office/officeart/2005/8/layout/lProcess3"/>
    <dgm:cxn modelId="{D6F6A95C-2435-C649-991A-485704024042}" type="presParOf" srcId="{92738C65-4056-614F-AA53-8C0AB62FA398}" destId="{D2B254F7-7BF6-F140-90D5-21860F53C0BD}" srcOrd="4" destOrd="0" presId="urn:microsoft.com/office/officeart/2005/8/layout/lProcess3"/>
    <dgm:cxn modelId="{01D7BB93-B86D-6C42-A0EB-3FBFCC506D21}" type="presParOf" srcId="{D2B254F7-7BF6-F140-90D5-21860F53C0BD}" destId="{CFC27A8F-D6C7-9444-8615-7F7DC6E13603}" srcOrd="0" destOrd="0" presId="urn:microsoft.com/office/officeart/2005/8/layout/lProcess3"/>
    <dgm:cxn modelId="{9254B1B5-786D-8745-BFB2-9DC9C48D3C4E}" type="presParOf" srcId="{D2B254F7-7BF6-F140-90D5-21860F53C0BD}" destId="{1E012AE5-A7E7-8C40-BA95-1063B9258E72}" srcOrd="1" destOrd="0" presId="urn:microsoft.com/office/officeart/2005/8/layout/lProcess3"/>
    <dgm:cxn modelId="{DA911692-93F4-7848-9F4B-CAC8369CF3EC}" type="presParOf" srcId="{D2B254F7-7BF6-F140-90D5-21860F53C0BD}" destId="{7193FD14-834F-8849-86DA-76D0716698F9}" srcOrd="2" destOrd="0" presId="urn:microsoft.com/office/officeart/2005/8/layout/lProcess3"/>
    <dgm:cxn modelId="{1A3A086C-89A0-8C42-9090-6E95328632E6}" type="presParOf" srcId="{92738C65-4056-614F-AA53-8C0AB62FA398}" destId="{660F9880-6A3B-7C41-BD4E-D8B0D7AD6C74}" srcOrd="5" destOrd="0" presId="urn:microsoft.com/office/officeart/2005/8/layout/lProcess3"/>
    <dgm:cxn modelId="{199DE49E-5828-3E43-B7F7-92AF6B22766A}" type="presParOf" srcId="{92738C65-4056-614F-AA53-8C0AB62FA398}" destId="{687AEC94-59FD-3E41-8D7F-CE4C2AE28AEA}" srcOrd="6" destOrd="0" presId="urn:microsoft.com/office/officeart/2005/8/layout/lProcess3"/>
    <dgm:cxn modelId="{6F8AF9D3-D4AB-A343-9C99-EF37F258A319}" type="presParOf" srcId="{687AEC94-59FD-3E41-8D7F-CE4C2AE28AEA}" destId="{65D1A179-60AC-694F-B64A-BB05792E405B}" srcOrd="0" destOrd="0" presId="urn:microsoft.com/office/officeart/2005/8/layout/lProcess3"/>
    <dgm:cxn modelId="{670B4118-9E6E-3F4D-917F-95455B31EED4}" type="presParOf" srcId="{687AEC94-59FD-3E41-8D7F-CE4C2AE28AEA}" destId="{F66B39B2-51D7-1F42-AA49-1302706B793D}" srcOrd="1" destOrd="0" presId="urn:microsoft.com/office/officeart/2005/8/layout/lProcess3"/>
    <dgm:cxn modelId="{012A378A-35E1-5B44-BC8C-900141D805DC}" type="presParOf" srcId="{687AEC94-59FD-3E41-8D7F-CE4C2AE28AEA}" destId="{44CB56DE-6F3D-7847-9BDF-23D0358ADB76}" srcOrd="2" destOrd="0" presId="urn:microsoft.com/office/officeart/2005/8/layout/lProcess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a-ES"/>
          </a:p>
        </p:txBody>
      </p:sp>
      <p:sp>
        <p:nvSpPr>
          <p:cNvPr id="1146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81A506B-C451-451F-A475-9DC37171F48C}" type="datetimeFigureOut">
              <a:rPr lang="ca-ES"/>
              <a:pPr/>
              <a:t>13/11/2016</a:t>
            </a:fld>
            <a:endParaRPr lang="ca-ES"/>
          </a:p>
        </p:txBody>
      </p:sp>
      <p:sp>
        <p:nvSpPr>
          <p:cNvPr id="1146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a-ES"/>
          </a:p>
        </p:txBody>
      </p:sp>
      <p:sp>
        <p:nvSpPr>
          <p:cNvPr id="1146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8B4B7A-B020-4651-9C50-0C2F056AECFF}" type="slidenum">
              <a:rPr lang="ca-ES"/>
              <a:pPr/>
              <a:t>‹Nº›</a:t>
            </a:fld>
            <a:endParaRPr lang="ca-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s-ES"/>
          </a:p>
        </p:txBody>
      </p:sp>
      <p:sp>
        <p:nvSpPr>
          <p:cNvPr id="686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s-E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s-E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0"/>
                <a:cs typeface="+mn-cs"/>
              </a:defRPr>
            </a:lvl1pPr>
          </a:lstStyle>
          <a:p>
            <a:pPr>
              <a:defRPr/>
            </a:pPr>
            <a:fld id="{F4F4774F-0CE7-4ED4-92C3-27B9C82F96B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s.wikipedia.org/w/index.php?title=Henry_Koplik&amp;action=edit&amp;redlink=1" TargetMode="External"/><Relationship Id="rId3" Type="http://schemas.openxmlformats.org/officeDocument/2006/relationships/hyperlink" Target="http://es.wikipedia.org/wiki/Mejilla" TargetMode="External"/><Relationship Id="rId7" Type="http://schemas.openxmlformats.org/officeDocument/2006/relationships/hyperlink" Target="http://es.wikipedia.org/wiki/Sarampi%C3%B3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s.wikipedia.org/wiki/Patognom%C3%B3nico" TargetMode="External"/><Relationship Id="rId11" Type="http://schemas.openxmlformats.org/officeDocument/2006/relationships/hyperlink" Target="http://es.wikipedia.org/wiki/1896" TargetMode="External"/><Relationship Id="rId5" Type="http://schemas.openxmlformats.org/officeDocument/2006/relationships/hyperlink" Target="http://es.wikipedia.org/wiki/Mucosa" TargetMode="External"/><Relationship Id="rId10" Type="http://schemas.openxmlformats.org/officeDocument/2006/relationships/hyperlink" Target="http://es.wikipedia.org/wiki/Estados_Unidos" TargetMode="External"/><Relationship Id="rId4" Type="http://schemas.openxmlformats.org/officeDocument/2006/relationships/hyperlink" Target="http://es.wikipedia.org/wiki/Lengua_(anatom%C3%ADa)" TargetMode="External"/><Relationship Id="rId9" Type="http://schemas.openxmlformats.org/officeDocument/2006/relationships/hyperlink" Target="http://es.wikipedia.org/wiki/Pediatra"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s.wikipedia.org/w/index.php?title=Henry_Koplik&amp;action=edit&amp;redlink=1" TargetMode="External"/><Relationship Id="rId3" Type="http://schemas.openxmlformats.org/officeDocument/2006/relationships/hyperlink" Target="http://es.wikipedia.org/wiki/Mejilla" TargetMode="External"/><Relationship Id="rId7" Type="http://schemas.openxmlformats.org/officeDocument/2006/relationships/hyperlink" Target="http://es.wikipedia.org/wiki/Sarampi%C3%B3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s.wikipedia.org/wiki/Patognom%C3%B3nico" TargetMode="External"/><Relationship Id="rId11" Type="http://schemas.openxmlformats.org/officeDocument/2006/relationships/hyperlink" Target="http://es.wikipedia.org/wiki/1896" TargetMode="External"/><Relationship Id="rId5" Type="http://schemas.openxmlformats.org/officeDocument/2006/relationships/hyperlink" Target="http://es.wikipedia.org/wiki/Mucosa" TargetMode="External"/><Relationship Id="rId10" Type="http://schemas.openxmlformats.org/officeDocument/2006/relationships/hyperlink" Target="http://es.wikipedia.org/wiki/Estados_Unidos" TargetMode="External"/><Relationship Id="rId4" Type="http://schemas.openxmlformats.org/officeDocument/2006/relationships/hyperlink" Target="http://es.wikipedia.org/wiki/Lengua_(anatom%C3%ADa)" TargetMode="External"/><Relationship Id="rId9" Type="http://schemas.openxmlformats.org/officeDocument/2006/relationships/hyperlink" Target="http://es.wikipedia.org/wiki/Pediatr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es-ES_tradnl" sz="1300" smtClean="0">
                <a:latin typeface="Arial" pitchFamily="34" charset="0"/>
                <a:ea typeface="ＭＳ Ｐゴシック" pitchFamily="34" charset="-128"/>
              </a:rPr>
              <a:t>NHC: 152886</a:t>
            </a:r>
            <a:endParaRPr lang="es-ES" sz="130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r>
              <a:rPr lang="ca-ES" smtClean="0">
                <a:latin typeface="Arial" pitchFamily="34" charset="0"/>
                <a:ea typeface="ＭＳ Ｐゴシック" pitchFamily="34" charset="-128"/>
              </a:rPr>
              <a:t>Taxa d’atac del 75% (tens un 75% de probabilitats de contraure la malaltia si estàs en contacte amb un malalt amb xarampió)</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p:spPr>
        <p:txBody>
          <a:bodyPr/>
          <a:lstStyle/>
          <a:p>
            <a:r>
              <a:rPr lang="ca-ES" smtClean="0">
                <a:latin typeface="Arial" pitchFamily="34" charset="0"/>
                <a:ea typeface="ＭＳ Ｐゴシック" pitchFamily="34" charset="-128"/>
              </a:rPr>
              <a:t>Taxa d’atac del 75% (tens un 75% de probabilitats de contraure la malaltia si estàs en contacte amb un malalt amb xarampió)</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a:ln/>
        </p:spPr>
      </p:sp>
      <p:sp>
        <p:nvSpPr>
          <p:cNvPr id="36866"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Penetració via conjuntival i mucosa respiratòria</a:t>
            </a:r>
          </a:p>
          <a:p>
            <a:r>
              <a:rPr lang="ca-ES" smtClean="0">
                <a:latin typeface="Arial" pitchFamily="34" charset="0"/>
                <a:ea typeface="ＭＳ Ｐゴシック" pitchFamily="34" charset="-128"/>
              </a:rPr>
              <a:t>Replicació local</a:t>
            </a:r>
          </a:p>
          <a:p>
            <a:r>
              <a:rPr lang="ca-ES" smtClean="0">
                <a:latin typeface="Arial" pitchFamily="34" charset="0"/>
                <a:ea typeface="ＭＳ Ｐゴシック" pitchFamily="34" charset="-128"/>
              </a:rPr>
              <a:t>Distribució cap a ganglis limfàtics  regionals</a:t>
            </a:r>
          </a:p>
          <a:p>
            <a:r>
              <a:rPr lang="ca-ES" smtClean="0">
                <a:latin typeface="Arial" pitchFamily="34" charset="0"/>
                <a:ea typeface="ＭＳ Ｐゴシック" pitchFamily="34" charset="-128"/>
              </a:rPr>
              <a:t>Via sanguínia es distribueix cap a la resta de sistema reticuloendotelial </a:t>
            </a:r>
          </a:p>
          <a:p>
            <a:r>
              <a:rPr lang="ca-ES" smtClean="0">
                <a:latin typeface="Arial" pitchFamily="34" charset="0"/>
                <a:ea typeface="ＭＳ Ｐゴシック" pitchFamily="34" charset="-128"/>
              </a:rPr>
              <a:t>La virèmia amb la conseqüent infecció de cèl·lules endotelials, epitelials, monocitàries i macròfags explica la gran varietat de símptomes i complicacions que es poden atribuir al xarampió</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La segona virèmia té lloc uns dies després i coincideix amb l’aparició dels símptomes que indiquen l’inici de la fase prodròmica</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Periode d’incubació = 8-10 dies</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Els pacients infectats es troben assimptomàtics durant el període d’incubació (alguns poden presentar símptomes respiratoris, febre o rash morbiliforme)</a:t>
            </a:r>
          </a:p>
          <a:p>
            <a:endParaRPr lang="ca-ES"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108D18D0-29CE-4176-8A8C-03E764A7ECDD}"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a:ln/>
        </p:spPr>
      </p:sp>
      <p:sp>
        <p:nvSpPr>
          <p:cNvPr id="3" name="Marcador de notas 2"/>
          <p:cNvSpPr>
            <a:spLocks noGrp="1"/>
          </p:cNvSpPr>
          <p:nvPr>
            <p:ph type="body" idx="1"/>
          </p:nvPr>
        </p:nvSpPr>
        <p:spPr/>
        <p:txBody>
          <a:bodyPr/>
          <a:lstStyle/>
          <a:p>
            <a:pPr>
              <a:defRPr/>
            </a:pPr>
            <a:r>
              <a:rPr lang="ca-ES" dirty="0" smtClean="0"/>
              <a:t>1r) FEBRE + MALESTAR GENERAL + ANORÈXIA</a:t>
            </a:r>
          </a:p>
          <a:p>
            <a:pPr marL="171450" indent="-171450">
              <a:buFontTx/>
              <a:buChar char="-"/>
              <a:defRPr/>
            </a:pPr>
            <a:r>
              <a:rPr lang="ca-ES" dirty="0" smtClean="0"/>
              <a:t>La febre SEMPRE  hi és, el patró pot ser variable. Sol ser alta, de fins a 40º</a:t>
            </a:r>
          </a:p>
          <a:p>
            <a:pPr marL="171450" indent="-171450">
              <a:buFontTx/>
              <a:buChar char="-"/>
              <a:defRPr/>
            </a:pPr>
            <a:endParaRPr lang="ca-ES" dirty="0" smtClean="0"/>
          </a:p>
          <a:p>
            <a:pPr>
              <a:defRPr/>
            </a:pPr>
            <a:endParaRPr lang="ca-ES" dirty="0" smtClean="0"/>
          </a:p>
          <a:p>
            <a:pPr>
              <a:defRPr/>
            </a:pPr>
            <a:r>
              <a:rPr lang="ca-ES" dirty="0" smtClean="0"/>
              <a:t>2n) CONJUNTIVITIS + CORIZA + TOS . </a:t>
            </a:r>
          </a:p>
          <a:p>
            <a:pPr marL="171450" indent="-171450">
              <a:buFontTx/>
              <a:buChar char="-"/>
              <a:defRPr/>
            </a:pPr>
            <a:r>
              <a:rPr lang="ca-ES" dirty="0" smtClean="0"/>
              <a:t>La severitat de la conjuntivitis és variable i pot anar acompanyada de lacrimació o fotofòbia</a:t>
            </a:r>
          </a:p>
          <a:p>
            <a:pPr marL="171450" indent="-171450">
              <a:buFontTx/>
              <a:buChar char="-"/>
              <a:defRPr/>
            </a:pPr>
            <a:r>
              <a:rPr lang="ca-ES" dirty="0" smtClean="0"/>
              <a:t>La presència de símptomes respiratoris estan produïts per la inflamació de la mucosa respiratòria deguda a la infecció viral de les cèl·lules epitelials</a:t>
            </a:r>
          </a:p>
          <a:p>
            <a:pPr marL="171450" indent="-171450">
              <a:buFontTx/>
              <a:buChar char="-"/>
              <a:defRPr/>
            </a:pPr>
            <a:endParaRPr lang="ca-ES" dirty="0" smtClean="0"/>
          </a:p>
          <a:p>
            <a:pPr>
              <a:defRPr/>
            </a:pPr>
            <a:r>
              <a:rPr lang="ca-ES" dirty="0" smtClean="0"/>
              <a:t>3r) ENANTEMA = TAQUES DE KOPLIK. </a:t>
            </a:r>
          </a:p>
          <a:p>
            <a:pPr marL="171450" indent="-171450">
              <a:buFontTx/>
              <a:buChar char="-"/>
              <a:defRPr/>
            </a:pPr>
            <a:r>
              <a:rPr lang="ca-ES" dirty="0" smtClean="0"/>
              <a:t>Típicament es troben a la mucosa bucal, a l’alçada dels molars. Es poden estendre a la resta de mucosa bucal i labial  i als paladars dur i tou.  S’han descrit com a “grans de sal en un fons vermell”. </a:t>
            </a:r>
          </a:p>
          <a:p>
            <a:pPr marL="171450" indent="-171450">
              <a:buFontTx/>
              <a:buChar char="-"/>
              <a:defRPr/>
            </a:pPr>
            <a:r>
              <a:rPr lang="ca-ES" dirty="0" smtClean="0"/>
              <a:t>Poden unir-se</a:t>
            </a:r>
          </a:p>
          <a:p>
            <a:pPr marL="171450" indent="-171450">
              <a:buFontTx/>
              <a:buChar char="-"/>
              <a:defRPr/>
            </a:pPr>
            <a:r>
              <a:rPr lang="ca-ES" dirty="0" smtClean="0"/>
              <a:t>Durada: 12-73hr</a:t>
            </a:r>
          </a:p>
          <a:p>
            <a:pPr marL="171450" indent="-171450">
              <a:buFontTx/>
              <a:buChar char="-"/>
              <a:defRPr/>
            </a:pPr>
            <a:r>
              <a:rPr lang="ca-ES" dirty="0" smtClean="0"/>
              <a:t>S’han de buscar perquè són patognomòniques i apareixen aproximadament 48hr abans de l’exantema característic </a:t>
            </a:r>
          </a:p>
          <a:p>
            <a:pPr marL="171450" indent="-171450">
              <a:buFontTx/>
              <a:buChar char="-"/>
              <a:defRPr/>
            </a:pPr>
            <a:endParaRPr lang="ca-ES" dirty="0" smtClean="0"/>
          </a:p>
          <a:p>
            <a:pPr>
              <a:defRPr/>
            </a:pPr>
            <a:endParaRPr lang="ca-ES" dirty="0" smtClean="0"/>
          </a:p>
          <a:p>
            <a:pPr>
              <a:defRPr/>
            </a:pPr>
            <a:r>
              <a:rPr lang="ca-ES" dirty="0" smtClean="0"/>
              <a:t>El període prodròmic sol durar 2-3 dies, però pot durar-ne fins a 8. </a:t>
            </a:r>
          </a:p>
          <a:p>
            <a:pPr>
              <a:defRPr/>
            </a:pPr>
            <a:endParaRPr lang="ca-ES" dirty="0"/>
          </a:p>
        </p:txBody>
      </p:sp>
      <p:sp>
        <p:nvSpPr>
          <p:cNvPr id="4" name="Marcador de número de diapositiva 3"/>
          <p:cNvSpPr>
            <a:spLocks noGrp="1"/>
          </p:cNvSpPr>
          <p:nvPr>
            <p:ph type="sldNum" sz="quarter" idx="5"/>
          </p:nvPr>
        </p:nvSpPr>
        <p:spPr/>
        <p:txBody>
          <a:bodyPr/>
          <a:lstStyle/>
          <a:p>
            <a:pPr>
              <a:defRPr/>
            </a:pPr>
            <a:fld id="{0D99BFAC-805E-46A1-9068-3727C8096121}"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E3F3308C-89AD-403F-95F0-2A60EDE4DAEF}" type="slidenum">
              <a:rPr lang="es-ES" sz="1200">
                <a:latin typeface="Arial" charset="0"/>
                <a:ea typeface="ＭＳ Ｐゴシック" charset="0"/>
              </a:rPr>
              <a:pPr algn="r">
                <a:defRPr/>
              </a:pPr>
              <a:t>22</a:t>
            </a:fld>
            <a:endParaRPr lang="es-ES" sz="1200">
              <a:latin typeface="Arial" charset="0"/>
              <a:ea typeface="ＭＳ Ｐゴシック" charset="0"/>
            </a:endParaRPr>
          </a:p>
        </p:txBody>
      </p:sp>
      <p:sp>
        <p:nvSpPr>
          <p:cNvPr id="4096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1" hangingPunct="1"/>
            <a:r>
              <a:rPr lang="es-ES" smtClean="0">
                <a:latin typeface="Arial" pitchFamily="34" charset="0"/>
                <a:ea typeface="ＭＳ Ｐゴシック" pitchFamily="34" charset="-128"/>
              </a:rPr>
              <a:t>Las </a:t>
            </a:r>
            <a:r>
              <a:rPr lang="es-ES" b="1" smtClean="0">
                <a:latin typeface="Arial" pitchFamily="34" charset="0"/>
                <a:ea typeface="ＭＳ Ｐゴシック" pitchFamily="34" charset="-128"/>
              </a:rPr>
              <a:t>manchas de Koplik</a:t>
            </a:r>
            <a:r>
              <a:rPr lang="es-ES" smtClean="0">
                <a:latin typeface="Arial" pitchFamily="34" charset="0"/>
                <a:ea typeface="ＭＳ Ｐゴシック" pitchFamily="34" charset="-128"/>
              </a:rPr>
              <a:t> son manchas blanquecinas, pequeñas e irregulares, con un ápices blanco-azulinos en el centro de cada una de las mucosas </a:t>
            </a:r>
            <a:r>
              <a:rPr lang="es-ES" smtClean="0">
                <a:latin typeface="Arial" pitchFamily="34" charset="0"/>
                <a:ea typeface="ＭＳ Ｐゴシック" pitchFamily="34" charset="-128"/>
                <a:hlinkClick r:id="rId3" tooltip="Mejilla"/>
              </a:rPr>
              <a:t>bucales</a:t>
            </a:r>
            <a:r>
              <a:rPr lang="es-ES" smtClean="0">
                <a:latin typeface="Arial" pitchFamily="34" charset="0"/>
                <a:ea typeface="ＭＳ Ｐゴシック" pitchFamily="34" charset="-128"/>
              </a:rPr>
              <a:t>, </a:t>
            </a:r>
            <a:r>
              <a:rPr lang="es-ES" smtClean="0">
                <a:latin typeface="Arial" pitchFamily="34" charset="0"/>
                <a:ea typeface="ＭＳ Ｐゴシック" pitchFamily="34" charset="-128"/>
                <a:hlinkClick r:id="rId4" tooltip="Lengua (anatomía)"/>
              </a:rPr>
              <a:t>linguales</a:t>
            </a:r>
            <a:r>
              <a:rPr lang="es-ES" smtClean="0">
                <a:latin typeface="Arial" pitchFamily="34" charset="0"/>
                <a:ea typeface="ＭＳ Ｐゴシック" pitchFamily="34" charset="-128"/>
              </a:rPr>
              <a:t> (membranas </a:t>
            </a:r>
            <a:r>
              <a:rPr lang="es-ES" smtClean="0">
                <a:latin typeface="Arial" pitchFamily="34" charset="0"/>
                <a:ea typeface="ＭＳ Ｐゴシック" pitchFamily="34" charset="-128"/>
                <a:hlinkClick r:id="rId5" tooltip="Mucosa"/>
              </a:rPr>
              <a:t>mucosas</a:t>
            </a:r>
            <a:r>
              <a:rPr lang="es-ES" smtClean="0">
                <a:latin typeface="Arial" pitchFamily="34" charset="0"/>
                <a:ea typeface="ＭＳ Ｐゴシック" pitchFamily="34" charset="-128"/>
              </a:rPr>
              <a:t> dentro de la mejilla y lengua) y no son </a:t>
            </a:r>
            <a:r>
              <a:rPr lang="es-ES" smtClean="0">
                <a:latin typeface="Arial" pitchFamily="34" charset="0"/>
                <a:ea typeface="ＭＳ Ｐゴシック" pitchFamily="34" charset="-128"/>
                <a:hlinkClick r:id="rId6" tooltip="Patognomónico"/>
              </a:rPr>
              <a:t>patognomónicas</a:t>
            </a:r>
            <a:r>
              <a:rPr lang="es-ES" smtClean="0">
                <a:latin typeface="Arial" pitchFamily="34" charset="0"/>
                <a:ea typeface="ＭＳ Ｐゴシック" pitchFamily="34" charset="-128"/>
              </a:rPr>
              <a:t> (pero son muy características) de las etapas tempranas del </a:t>
            </a:r>
            <a:r>
              <a:rPr lang="es-ES" smtClean="0">
                <a:latin typeface="Arial" pitchFamily="34" charset="0"/>
                <a:ea typeface="ＭＳ Ｐゴシック" pitchFamily="34" charset="-128"/>
                <a:hlinkClick r:id="rId7" tooltip="Sarampión"/>
              </a:rPr>
              <a:t>sarampión</a:t>
            </a:r>
            <a:r>
              <a:rPr lang="es-ES" smtClean="0">
                <a:latin typeface="Arial" pitchFamily="34" charset="0"/>
                <a:ea typeface="ＭＳ Ｐゴシック" pitchFamily="34" charset="-128"/>
              </a:rPr>
              <a:t>. Reciben su nombre por </a:t>
            </a:r>
            <a:r>
              <a:rPr lang="es-ES" smtClean="0">
                <a:latin typeface="Arial" pitchFamily="34" charset="0"/>
                <a:ea typeface="ＭＳ Ｐゴシック" pitchFamily="34" charset="-128"/>
                <a:hlinkClick r:id="rId8" tooltip="Henry Koplik (aún no redactado)"/>
              </a:rPr>
              <a:t>Henry Koplik</a:t>
            </a:r>
            <a:r>
              <a:rPr lang="es-ES" smtClean="0">
                <a:latin typeface="Arial" pitchFamily="34" charset="0"/>
                <a:ea typeface="ＭＳ Ｐゴシック" pitchFamily="34" charset="-128"/>
              </a:rPr>
              <a:t> (1858-1927), un </a:t>
            </a:r>
            <a:r>
              <a:rPr lang="es-ES" smtClean="0">
                <a:latin typeface="Arial" pitchFamily="34" charset="0"/>
                <a:ea typeface="ＭＳ Ｐゴシック" pitchFamily="34" charset="-128"/>
                <a:hlinkClick r:id="rId9" tooltip="Pediatra"/>
              </a:rPr>
              <a:t>pediatra</a:t>
            </a:r>
            <a:r>
              <a:rPr lang="es-ES" smtClean="0">
                <a:latin typeface="Arial" pitchFamily="34" charset="0"/>
                <a:ea typeface="ＭＳ Ｐゴシック" pitchFamily="34" charset="-128"/>
              </a:rPr>
              <a:t> </a:t>
            </a:r>
            <a:r>
              <a:rPr lang="es-ES" smtClean="0">
                <a:latin typeface="Arial" pitchFamily="34" charset="0"/>
                <a:ea typeface="ＭＳ Ｐゴシック" pitchFamily="34" charset="-128"/>
                <a:hlinkClick r:id="rId10" tooltip="Estados Unidos"/>
              </a:rPr>
              <a:t>americano</a:t>
            </a:r>
            <a:r>
              <a:rPr lang="es-ES" smtClean="0">
                <a:latin typeface="Arial" pitchFamily="34" charset="0"/>
                <a:ea typeface="ＭＳ Ｐゴシック" pitchFamily="34" charset="-128"/>
              </a:rPr>
              <a:t> que las describió en </a:t>
            </a:r>
            <a:r>
              <a:rPr lang="es-ES" smtClean="0">
                <a:latin typeface="Arial" pitchFamily="34" charset="0"/>
                <a:ea typeface="ＭＳ Ｐゴシック" pitchFamily="34" charset="-128"/>
                <a:hlinkClick r:id="rId11" tooltip="1896"/>
              </a:rPr>
              <a:t>1896</a:t>
            </a:r>
            <a:r>
              <a:rPr lang="es-ES" smtClean="0">
                <a:latin typeface="Arial" pitchFamily="34" charset="0"/>
                <a:ea typeface="ＭＳ Ｐゴシック" pitchFamily="34" charset="-128"/>
              </a:rPr>
              <a:t>.</a:t>
            </a:r>
          </a:p>
          <a:p>
            <a:pPr eaLnBrk="1" hangingPunct="1"/>
            <a:r>
              <a:rPr lang="es-ES" smtClean="0">
                <a:latin typeface="Arial" pitchFamily="34" charset="0"/>
                <a:ea typeface="ＭＳ Ｐゴシック" pitchFamily="34" charset="-128"/>
              </a:rPr>
              <a:t>Usualmente aparecen unos días antes de que el salpullido aparezca y puede ser un signo útil en la exploración de un niño que ha estado expuesto al </a:t>
            </a:r>
            <a:r>
              <a:rPr lang="es-ES" smtClean="0">
                <a:latin typeface="Arial" pitchFamily="34" charset="0"/>
                <a:ea typeface="ＭＳ Ｐゴシック" pitchFamily="34" charset="-128"/>
                <a:hlinkClick r:id="rId7" tooltip="Sarampión"/>
              </a:rPr>
              <a:t>virus del sarampión</a:t>
            </a:r>
            <a:r>
              <a:rPr lang="es-ES" smtClean="0">
                <a:latin typeface="Arial" pitchFamily="34" charset="0"/>
                <a:ea typeface="ＭＳ Ｐゴシック" pitchFamily="34"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F2CDBA84-89E0-4B88-8023-A51C7AEB069B}" type="slidenum">
              <a:rPr lang="es-ES" sz="1200">
                <a:latin typeface="Arial" charset="0"/>
                <a:ea typeface="ＭＳ Ｐゴシック" charset="0"/>
              </a:rPr>
              <a:pPr algn="r">
                <a:defRPr/>
              </a:pPr>
              <a:t>23</a:t>
            </a:fld>
            <a:endParaRPr lang="es-ES" sz="1200">
              <a:latin typeface="Arial" charset="0"/>
              <a:ea typeface="ＭＳ Ｐゴシック" charset="0"/>
            </a:endParaRPr>
          </a:p>
        </p:txBody>
      </p:sp>
      <p:sp>
        <p:nvSpPr>
          <p:cNvPr id="43010"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defRPr/>
            </a:pPr>
            <a:r>
              <a:rPr lang="es-ES" smtClean="0">
                <a:cs typeface="+mn-cs"/>
              </a:rPr>
              <a:t>Las </a:t>
            </a:r>
            <a:r>
              <a:rPr lang="es-ES" b="1" smtClean="0">
                <a:cs typeface="+mn-cs"/>
              </a:rPr>
              <a:t>manchas de Koplik</a:t>
            </a:r>
            <a:r>
              <a:rPr lang="es-ES" smtClean="0">
                <a:cs typeface="+mn-cs"/>
              </a:rPr>
              <a:t> son manchas blanquecinas, pequeñas e irregulares, con un ápices blanco-azulinos en el centro de cada una de las mucosas </a:t>
            </a:r>
            <a:r>
              <a:rPr lang="es-ES" smtClean="0">
                <a:cs typeface="+mn-cs"/>
                <a:hlinkClick r:id="rId3" tooltip="Mejilla"/>
              </a:rPr>
              <a:t>bucales</a:t>
            </a:r>
            <a:r>
              <a:rPr lang="es-ES" smtClean="0">
                <a:cs typeface="+mn-cs"/>
              </a:rPr>
              <a:t>, </a:t>
            </a:r>
            <a:r>
              <a:rPr lang="es-ES" smtClean="0">
                <a:cs typeface="+mn-cs"/>
                <a:hlinkClick r:id="rId4" tooltip="Lengua (anatomía)"/>
              </a:rPr>
              <a:t>linguales</a:t>
            </a:r>
            <a:r>
              <a:rPr lang="es-ES" smtClean="0">
                <a:cs typeface="+mn-cs"/>
              </a:rPr>
              <a:t> (membranas </a:t>
            </a:r>
            <a:r>
              <a:rPr lang="es-ES" smtClean="0">
                <a:cs typeface="+mn-cs"/>
                <a:hlinkClick r:id="rId5" tooltip="Mucosa"/>
              </a:rPr>
              <a:t>mucosas</a:t>
            </a:r>
            <a:r>
              <a:rPr lang="es-ES" smtClean="0">
                <a:cs typeface="+mn-cs"/>
              </a:rPr>
              <a:t> dentro de la mejilla y lengua) y son </a:t>
            </a:r>
            <a:r>
              <a:rPr lang="es-ES" smtClean="0">
                <a:cs typeface="+mn-cs"/>
                <a:hlinkClick r:id="rId6" tooltip="Patognomónico"/>
              </a:rPr>
              <a:t>patognomónicas</a:t>
            </a:r>
            <a:r>
              <a:rPr lang="es-ES" smtClean="0">
                <a:cs typeface="+mn-cs"/>
              </a:rPr>
              <a:t> de las etapas tempranas del </a:t>
            </a:r>
            <a:r>
              <a:rPr lang="es-ES" smtClean="0">
                <a:cs typeface="+mn-cs"/>
                <a:hlinkClick r:id="rId7" tooltip="Sarampión"/>
              </a:rPr>
              <a:t>sarampión</a:t>
            </a:r>
            <a:r>
              <a:rPr lang="es-ES" smtClean="0">
                <a:cs typeface="+mn-cs"/>
              </a:rPr>
              <a:t>. Reciben su nombre por </a:t>
            </a:r>
            <a:r>
              <a:rPr lang="es-ES" smtClean="0">
                <a:cs typeface="+mn-cs"/>
                <a:hlinkClick r:id="rId8" tooltip="Henry Koplik (aún no redactado)"/>
              </a:rPr>
              <a:t>Henry Koplik</a:t>
            </a:r>
            <a:r>
              <a:rPr lang="es-ES" smtClean="0">
                <a:cs typeface="+mn-cs"/>
              </a:rPr>
              <a:t> (1858-1927), un </a:t>
            </a:r>
            <a:r>
              <a:rPr lang="es-ES" smtClean="0">
                <a:cs typeface="+mn-cs"/>
                <a:hlinkClick r:id="rId9" tooltip="Pediatra"/>
              </a:rPr>
              <a:t>pediatra</a:t>
            </a:r>
            <a:r>
              <a:rPr lang="es-ES" smtClean="0">
                <a:cs typeface="+mn-cs"/>
              </a:rPr>
              <a:t> </a:t>
            </a:r>
            <a:r>
              <a:rPr lang="es-ES" smtClean="0">
                <a:cs typeface="+mn-cs"/>
                <a:hlinkClick r:id="rId10" tooltip="Estados Unidos"/>
              </a:rPr>
              <a:t>americano</a:t>
            </a:r>
            <a:r>
              <a:rPr lang="es-ES" smtClean="0">
                <a:cs typeface="+mn-cs"/>
              </a:rPr>
              <a:t> que las describió en </a:t>
            </a:r>
            <a:r>
              <a:rPr lang="es-ES" smtClean="0">
                <a:cs typeface="+mn-cs"/>
                <a:hlinkClick r:id="rId11" tooltip="1896"/>
              </a:rPr>
              <a:t>1896</a:t>
            </a:r>
            <a:r>
              <a:rPr lang="es-ES" smtClean="0">
                <a:cs typeface="+mn-cs"/>
              </a:rPr>
              <a:t>.</a:t>
            </a:r>
          </a:p>
          <a:p>
            <a:pPr eaLnBrk="1" hangingPunct="1">
              <a:defRPr/>
            </a:pPr>
            <a:r>
              <a:rPr lang="es-ES" smtClean="0">
                <a:cs typeface="+mn-cs"/>
              </a:rPr>
              <a:t>Usualmente aparecen unos días antes de que el salpullido aparezca y puede ser un signo útil en la exploración de un niño que ha estado expuesto al </a:t>
            </a:r>
            <a:r>
              <a:rPr lang="es-ES" smtClean="0">
                <a:cs typeface="+mn-cs"/>
                <a:hlinkClick r:id="rId7" tooltip="Sarampión"/>
              </a:rPr>
              <a:t>virus del sarampión</a:t>
            </a:r>
            <a:r>
              <a:rPr lang="es-ES" smtClean="0">
                <a:cs typeface="+mn-cs"/>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imagen de diapositiva 1"/>
          <p:cNvSpPr>
            <a:spLocks noGrp="1" noRot="1" noChangeAspect="1"/>
          </p:cNvSpPr>
          <p:nvPr>
            <p:ph type="sldImg"/>
          </p:nvPr>
        </p:nvSpPr>
        <p:spPr>
          <a:ln/>
        </p:spPr>
      </p:sp>
      <p:sp>
        <p:nvSpPr>
          <p:cNvPr id="3" name="Marcador de notas 2"/>
          <p:cNvSpPr>
            <a:spLocks noGrp="1"/>
          </p:cNvSpPr>
          <p:nvPr>
            <p:ph type="body" idx="1"/>
          </p:nvPr>
        </p:nvSpPr>
        <p:spPr/>
        <p:txBody>
          <a:bodyPr/>
          <a:lstStyle/>
          <a:p>
            <a:pPr eaLnBrk="1" hangingPunct="1">
              <a:defRPr/>
            </a:pPr>
            <a:r>
              <a:rPr lang="ca-ES" dirty="0" smtClean="0"/>
              <a:t>Maculo-papular, blanqueja a la pressió. </a:t>
            </a:r>
          </a:p>
          <a:p>
            <a:pPr eaLnBrk="1" hangingPunct="1">
              <a:defRPr/>
            </a:pPr>
            <a:endParaRPr lang="ca-ES" dirty="0" smtClean="0"/>
          </a:p>
          <a:p>
            <a:pPr eaLnBrk="1" hangingPunct="1">
              <a:defRPr/>
            </a:pPr>
            <a:r>
              <a:rPr lang="ca-ES" dirty="0" smtClean="0"/>
              <a:t>Inici: cara. Palmes i plantes rarament afectes</a:t>
            </a:r>
          </a:p>
          <a:p>
            <a:pPr eaLnBrk="1" hangingPunct="1">
              <a:defRPr/>
            </a:pPr>
            <a:endParaRPr lang="ca-ES" dirty="0" smtClean="0"/>
          </a:p>
          <a:p>
            <a:pPr eaLnBrk="1" hangingPunct="1">
              <a:defRPr/>
            </a:pPr>
            <a:r>
              <a:rPr lang="ca-ES" dirty="0" smtClean="0"/>
              <a:t>Evolució cefalo-caudal (no patognomònic) i centrífuga</a:t>
            </a:r>
          </a:p>
          <a:p>
            <a:pPr eaLnBrk="1" hangingPunct="1">
              <a:defRPr/>
            </a:pPr>
            <a:endParaRPr lang="ca-ES" dirty="0" smtClean="0"/>
          </a:p>
          <a:p>
            <a:pPr eaLnBrk="1" hangingPunct="1">
              <a:defRPr/>
            </a:pPr>
            <a:r>
              <a:rPr lang="ca-ES" dirty="0" smtClean="0"/>
              <a:t>Confluents, especialment a la cara. </a:t>
            </a:r>
          </a:p>
          <a:p>
            <a:pPr eaLnBrk="1" hangingPunct="1">
              <a:defRPr/>
            </a:pPr>
            <a:endParaRPr lang="ca-ES" dirty="0" smtClean="0"/>
          </a:p>
          <a:p>
            <a:pPr eaLnBrk="1" hangingPunct="1">
              <a:defRPr/>
            </a:pPr>
            <a:r>
              <a:rPr lang="ca-ES" dirty="0" smtClean="0"/>
              <a:t>El grau d’extensió i la confluència tenen una correlació directa amb la severitat de la malaltia </a:t>
            </a:r>
          </a:p>
          <a:p>
            <a:pPr marL="171450" indent="-171450">
              <a:buFontTx/>
              <a:buChar char="-"/>
              <a:defRPr/>
            </a:pPr>
            <a:endParaRPr lang="ca-ES" dirty="0" smtClean="0"/>
          </a:p>
          <a:p>
            <a:pPr marL="171450" indent="-171450">
              <a:buFontTx/>
              <a:buChar char="-"/>
              <a:defRPr/>
            </a:pPr>
            <a:r>
              <a:rPr lang="ca-ES" dirty="0" smtClean="0"/>
              <a:t>Evolució cefalo-caudal (no patognomònic) i centrífuga: coll, tronc superior, tronc inferior, extremitats</a:t>
            </a:r>
          </a:p>
          <a:p>
            <a:pPr marL="171450" indent="-171450">
              <a:buFontTx/>
              <a:buChar char="-"/>
              <a:defRPr/>
            </a:pPr>
            <a:r>
              <a:rPr lang="ca-ES" dirty="0" smtClean="0"/>
              <a:t>Pot tenir petèquies o ser hemorràgic (casos greus)</a:t>
            </a:r>
          </a:p>
          <a:p>
            <a:pPr marL="171450" indent="-171450">
              <a:buFontTx/>
              <a:buChar char="-"/>
              <a:defRPr/>
            </a:pPr>
            <a:endParaRPr lang="ca-ES" dirty="0" smtClean="0"/>
          </a:p>
          <a:p>
            <a:pPr>
              <a:defRPr/>
            </a:pPr>
            <a:endParaRPr lang="ca-ES" dirty="0"/>
          </a:p>
        </p:txBody>
      </p:sp>
      <p:sp>
        <p:nvSpPr>
          <p:cNvPr id="4" name="Marcador de número de diapositiva 3"/>
          <p:cNvSpPr>
            <a:spLocks noGrp="1"/>
          </p:cNvSpPr>
          <p:nvPr>
            <p:ph type="sldNum" sz="quarter" idx="5"/>
          </p:nvPr>
        </p:nvSpPr>
        <p:spPr/>
        <p:txBody>
          <a:bodyPr/>
          <a:lstStyle/>
          <a:p>
            <a:pPr>
              <a:defRPr/>
            </a:pPr>
            <a:fld id="{7B08661B-90ED-4AAB-8A10-2B4B425103B6}"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Marcador de imagen de diapositiva 1"/>
          <p:cNvSpPr>
            <a:spLocks noGrp="1" noRot="1" noChangeAspect="1" noTextEdit="1"/>
          </p:cNvSpPr>
          <p:nvPr>
            <p:ph type="sldImg"/>
          </p:nvPr>
        </p:nvSpPr>
        <p:spPr>
          <a:ln/>
        </p:spPr>
      </p:sp>
      <p:sp>
        <p:nvSpPr>
          <p:cNvPr id="3" name="Marcador de notas 2"/>
          <p:cNvSpPr>
            <a:spLocks noGrp="1"/>
          </p:cNvSpPr>
          <p:nvPr>
            <p:ph type="body" idx="1"/>
          </p:nvPr>
        </p:nvSpPr>
        <p:spPr/>
        <p:txBody>
          <a:bodyPr/>
          <a:lstStyle/>
          <a:p>
            <a:pPr eaLnBrk="1" hangingPunct="1">
              <a:defRPr/>
            </a:pPr>
            <a:r>
              <a:rPr lang="ca-ES" dirty="0" smtClean="0"/>
              <a:t>Maculo-papular, blanqueja a la pressió. </a:t>
            </a:r>
          </a:p>
          <a:p>
            <a:pPr eaLnBrk="1" hangingPunct="1">
              <a:defRPr/>
            </a:pPr>
            <a:endParaRPr lang="ca-ES" dirty="0" smtClean="0"/>
          </a:p>
          <a:p>
            <a:pPr eaLnBrk="1" hangingPunct="1">
              <a:defRPr/>
            </a:pPr>
            <a:r>
              <a:rPr lang="ca-ES" dirty="0" smtClean="0"/>
              <a:t>Inici: cara. Palmes i plantes rarament afectes</a:t>
            </a:r>
          </a:p>
          <a:p>
            <a:pPr eaLnBrk="1" hangingPunct="1">
              <a:defRPr/>
            </a:pPr>
            <a:endParaRPr lang="ca-ES" dirty="0" smtClean="0"/>
          </a:p>
          <a:p>
            <a:pPr eaLnBrk="1" hangingPunct="1">
              <a:defRPr/>
            </a:pPr>
            <a:r>
              <a:rPr lang="ca-ES" dirty="0" smtClean="0"/>
              <a:t>Evolució cefalo-caudal (no patognomònic) i centrífuga</a:t>
            </a:r>
          </a:p>
          <a:p>
            <a:pPr eaLnBrk="1" hangingPunct="1">
              <a:defRPr/>
            </a:pPr>
            <a:endParaRPr lang="ca-ES" dirty="0" smtClean="0"/>
          </a:p>
          <a:p>
            <a:pPr eaLnBrk="1" hangingPunct="1">
              <a:defRPr/>
            </a:pPr>
            <a:r>
              <a:rPr lang="ca-ES" dirty="0" smtClean="0"/>
              <a:t>Confluents, especialment a la cara. </a:t>
            </a:r>
          </a:p>
          <a:p>
            <a:pPr eaLnBrk="1" hangingPunct="1">
              <a:defRPr/>
            </a:pPr>
            <a:endParaRPr lang="ca-ES" dirty="0" smtClean="0"/>
          </a:p>
          <a:p>
            <a:pPr eaLnBrk="1" hangingPunct="1">
              <a:defRPr/>
            </a:pPr>
            <a:r>
              <a:rPr lang="ca-ES" dirty="0" smtClean="0"/>
              <a:t>El grau d’extensió i la confluència tenen una correlació directa amb la severitat de la malaltia </a:t>
            </a:r>
          </a:p>
          <a:p>
            <a:pPr marL="171450" indent="-171450">
              <a:buFontTx/>
              <a:buChar char="-"/>
              <a:defRPr/>
            </a:pPr>
            <a:endParaRPr lang="ca-ES" dirty="0" smtClean="0"/>
          </a:p>
          <a:p>
            <a:pPr marL="171450" indent="-171450">
              <a:buFontTx/>
              <a:buChar char="-"/>
              <a:defRPr/>
            </a:pPr>
            <a:r>
              <a:rPr lang="ca-ES" dirty="0" smtClean="0"/>
              <a:t>Evolució cefalo-caudal (no patognomònic) i centrífuga: coll, tronc superior, tronc inferior, extremitats</a:t>
            </a:r>
          </a:p>
          <a:p>
            <a:pPr marL="171450" indent="-171450">
              <a:buFontTx/>
              <a:buChar char="-"/>
              <a:defRPr/>
            </a:pPr>
            <a:r>
              <a:rPr lang="ca-ES" dirty="0" smtClean="0"/>
              <a:t>Pot tenir petèquies o ser hemorràgic (casos greus)</a:t>
            </a:r>
          </a:p>
          <a:p>
            <a:pPr marL="171450" indent="-171450">
              <a:buFontTx/>
              <a:buChar char="-"/>
              <a:defRPr/>
            </a:pPr>
            <a:endParaRPr lang="ca-ES" dirty="0" smtClean="0"/>
          </a:p>
          <a:p>
            <a:pPr>
              <a:defRPr/>
            </a:pPr>
            <a:endParaRPr lang="ca-ES" dirty="0"/>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D2AD12E4-40C7-4659-8170-91EEF5A028FC}" type="slidenum">
              <a:rPr lang="es-ES" sz="1200">
                <a:latin typeface="Arial" charset="0"/>
                <a:ea typeface="ＭＳ Ｐゴシック" charset="0"/>
              </a:rPr>
              <a:pPr algn="r">
                <a:defRPr/>
              </a:pPr>
              <a:t>27</a:t>
            </a:fld>
            <a:endParaRPr lang="es-ES" sz="1200">
              <a:latin typeface="Arial"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a:ln/>
        </p:spPr>
      </p:sp>
      <p:sp>
        <p:nvSpPr>
          <p:cNvPr id="51202"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Important aïllament fins que desaparegui l’exantema (període de contagiositat)</a:t>
            </a:r>
            <a:endParaRPr lang="es-ES"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6524D3E1-65B6-46D5-BFDA-7047C8A2F3DD}" type="slidenum">
              <a:rPr lang="es-ES" smtClean="0"/>
              <a:pPr>
                <a:defRPr/>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Marcador de imagen de diapositiva 1"/>
          <p:cNvSpPr>
            <a:spLocks noGrp="1" noRot="1" noChangeAspect="1" noTextEdit="1"/>
          </p:cNvSpPr>
          <p:nvPr>
            <p:ph type="sldImg"/>
          </p:nvPr>
        </p:nvSpPr>
        <p:spPr>
          <a:ln/>
        </p:spPr>
      </p:sp>
      <p:sp>
        <p:nvSpPr>
          <p:cNvPr id="205827"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Important aïllament fins que desaparegui l’exantema (període de contagiositat)</a:t>
            </a:r>
            <a:endParaRPr lang="es-ES"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70BD8AB8-AC8B-405F-A80A-4E5ABCA05990}" type="slidenum">
              <a:rPr lang="es-ES" sz="1200">
                <a:latin typeface="Arial" charset="0"/>
                <a:ea typeface="ＭＳ Ｐゴシック" charset="0"/>
              </a:rPr>
              <a:pPr algn="r">
                <a:defRPr/>
              </a:pPr>
              <a:t>29</a:t>
            </a:fld>
            <a:endParaRPr lang="es-ES" sz="1200">
              <a:latin typeface="Arial"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imagen de diapositiva 1"/>
          <p:cNvSpPr>
            <a:spLocks noGrp="1" noRot="1" noChangeAspect="1"/>
          </p:cNvSpPr>
          <p:nvPr>
            <p:ph type="sldImg"/>
          </p:nvPr>
        </p:nvSpPr>
        <p:spPr>
          <a:ln/>
        </p:spPr>
      </p:sp>
      <p:sp>
        <p:nvSpPr>
          <p:cNvPr id="53250"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Copyright Dr. Michael Bennish; reproduced with his permission.</a:t>
            </a:r>
          </a:p>
        </p:txBody>
      </p:sp>
      <p:sp>
        <p:nvSpPr>
          <p:cNvPr id="4" name="Marcador de número de diapositiva 3"/>
          <p:cNvSpPr>
            <a:spLocks noGrp="1"/>
          </p:cNvSpPr>
          <p:nvPr>
            <p:ph type="sldNum" sz="quarter" idx="5"/>
          </p:nvPr>
        </p:nvSpPr>
        <p:spPr/>
        <p:txBody>
          <a:bodyPr/>
          <a:lstStyle/>
          <a:p>
            <a:pPr>
              <a:defRPr/>
            </a:pPr>
            <a:fld id="{9000049C-ACFB-4AFA-B67C-CDD58F901C8B}"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Marcador de imagen de diapositiva 1"/>
          <p:cNvSpPr>
            <a:spLocks noGrp="1" noRot="1" noChangeAspect="1"/>
          </p:cNvSpPr>
          <p:nvPr>
            <p:ph type="sldImg"/>
          </p:nvPr>
        </p:nvSpPr>
        <p:spPr>
          <a:ln/>
        </p:spPr>
      </p:sp>
      <p:sp>
        <p:nvSpPr>
          <p:cNvPr id="55298" name="Marcador de notas 2"/>
          <p:cNvSpPr>
            <a:spLocks noGrp="1"/>
          </p:cNvSpPr>
          <p:nvPr>
            <p:ph type="body" idx="1"/>
          </p:nvPr>
        </p:nvSpPr>
        <p:spPr>
          <a:noFill/>
        </p:spPr>
        <p:txBody>
          <a:bodyPr/>
          <a:lstStyle/>
          <a:p>
            <a:pPr marL="171450" indent="-171450">
              <a:buFontTx/>
              <a:buChar char="-"/>
            </a:pPr>
            <a:r>
              <a:rPr lang="ca-ES" smtClean="0">
                <a:latin typeface="Arial" pitchFamily="34" charset="0"/>
                <a:ea typeface="ＭＳ Ｐゴシック" pitchFamily="34" charset="-128"/>
              </a:rPr>
              <a:t>El fet d’haver-hi febre més enllà del 3r-4t dia després de l’aparició de l’exantema és suggestiva d’associació a complicacions. Cal pensar-hi i descartar-les</a:t>
            </a:r>
          </a:p>
          <a:p>
            <a:pPr marL="171450" indent="-171450">
              <a:buFontTx/>
              <a:buChar char="-"/>
            </a:pPr>
            <a:r>
              <a:rPr lang="ca-ES" smtClean="0">
                <a:latin typeface="Arial" pitchFamily="34" charset="0"/>
                <a:ea typeface="ＭＳ Ｐゴシック" pitchFamily="34" charset="-128"/>
              </a:rPr>
              <a:t>La infecció pel xarampió produeix immunosupressió transitòria per la supressió de la resposta mediada per limfòcits T. Això explica el fenomen d’anergia i també la possibilitat de reactivació de TBC. </a:t>
            </a:r>
          </a:p>
          <a:p>
            <a:pPr marL="171450" indent="-171450">
              <a:buFontTx/>
              <a:buChar char="-"/>
            </a:pPr>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DD575056-6830-4BBE-8456-15AECBFDC38F}"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p:cNvSpPr>
            <a:spLocks noGrp="1" noRot="1" noChangeAspect="1"/>
          </p:cNvSpPr>
          <p:nvPr>
            <p:ph type="sldImg"/>
          </p:nvPr>
        </p:nvSpPr>
        <p:spPr>
          <a:ln/>
        </p:spPr>
      </p:sp>
      <p:sp>
        <p:nvSpPr>
          <p:cNvPr id="57346"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La presentació del xarampió modificada es dóna en individus que tenen anticossos antixarampió preexistents, però menys protectors.</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Les manifestacions clíniques són similars a la forma clàssica, però de simptomatolgia més atenuada i amb un període d’incubació més llarg. </a:t>
            </a:r>
          </a:p>
        </p:txBody>
      </p:sp>
      <p:sp>
        <p:nvSpPr>
          <p:cNvPr id="4" name="Marcador de número de diapositiva 3"/>
          <p:cNvSpPr>
            <a:spLocks noGrp="1"/>
          </p:cNvSpPr>
          <p:nvPr>
            <p:ph type="sldNum" sz="quarter" idx="5"/>
          </p:nvPr>
        </p:nvSpPr>
        <p:spPr/>
        <p:txBody>
          <a:bodyPr/>
          <a:lstStyle/>
          <a:p>
            <a:pPr>
              <a:defRPr/>
            </a:pPr>
            <a:fld id="{0FCE7698-4F9E-4E02-8E28-6626718F0235}" type="slidenum">
              <a:rPr lang="es-ES" smtClean="0"/>
              <a:pPr>
                <a:defRPr/>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Marcador de imagen de diapositiva 1"/>
          <p:cNvSpPr>
            <a:spLocks noGrp="1" noRot="1" noChangeAspect="1" noTextEdit="1"/>
          </p:cNvSpPr>
          <p:nvPr>
            <p:ph type="sldImg"/>
          </p:nvPr>
        </p:nvSpPr>
        <p:spPr>
          <a:ln/>
        </p:spPr>
      </p:sp>
      <p:sp>
        <p:nvSpPr>
          <p:cNvPr id="3" name="Marcador de notas 2"/>
          <p:cNvSpPr>
            <a:spLocks noGrp="1"/>
          </p:cNvSpPr>
          <p:nvPr>
            <p:ph type="body" idx="1"/>
          </p:nvPr>
        </p:nvSpPr>
        <p:spPr/>
        <p:txBody>
          <a:bodyPr/>
          <a:lstStyle/>
          <a:p>
            <a:pPr>
              <a:defRPr/>
            </a:pPr>
            <a:r>
              <a:rPr lang="ca-ES" dirty="0" smtClean="0"/>
              <a:t>1r) FEBRE + MALESTAR GENERAL + ANORÈXIA</a:t>
            </a:r>
          </a:p>
          <a:p>
            <a:pPr marL="171450" indent="-171450">
              <a:buFontTx/>
              <a:buChar char="-"/>
              <a:defRPr/>
            </a:pPr>
            <a:r>
              <a:rPr lang="ca-ES" dirty="0" smtClean="0"/>
              <a:t>La febre SEMPRE  hi és, el patró pot ser variable. Sol ser alta, de fins a 40º</a:t>
            </a:r>
          </a:p>
          <a:p>
            <a:pPr marL="171450" indent="-171450">
              <a:buFontTx/>
              <a:buChar char="-"/>
              <a:defRPr/>
            </a:pPr>
            <a:endParaRPr lang="ca-ES" dirty="0" smtClean="0"/>
          </a:p>
          <a:p>
            <a:pPr>
              <a:defRPr/>
            </a:pPr>
            <a:endParaRPr lang="ca-ES" dirty="0" smtClean="0"/>
          </a:p>
          <a:p>
            <a:pPr>
              <a:defRPr/>
            </a:pPr>
            <a:r>
              <a:rPr lang="ca-ES" dirty="0" smtClean="0"/>
              <a:t>2n) CONJUNTIVITIS + CORIZA + TOS . </a:t>
            </a:r>
          </a:p>
          <a:p>
            <a:pPr marL="171450" indent="-171450">
              <a:buFontTx/>
              <a:buChar char="-"/>
              <a:defRPr/>
            </a:pPr>
            <a:r>
              <a:rPr lang="ca-ES" dirty="0" smtClean="0"/>
              <a:t>La severitat de la conjuntivitis és variable i pot anar acompanyada de lacrimació o fotofòbia</a:t>
            </a:r>
          </a:p>
          <a:p>
            <a:pPr marL="171450" indent="-171450">
              <a:buFontTx/>
              <a:buChar char="-"/>
              <a:defRPr/>
            </a:pPr>
            <a:r>
              <a:rPr lang="ca-ES" dirty="0" smtClean="0"/>
              <a:t>La presència de símptomes respiratoris estan produïts per la inflamació de la mucosa respiratòria deguda a la infecció viral de les cèl·lules epitelials</a:t>
            </a:r>
          </a:p>
          <a:p>
            <a:pPr marL="171450" indent="-171450">
              <a:buFontTx/>
              <a:buChar char="-"/>
              <a:defRPr/>
            </a:pPr>
            <a:endParaRPr lang="ca-ES" dirty="0" smtClean="0"/>
          </a:p>
          <a:p>
            <a:pPr>
              <a:defRPr/>
            </a:pPr>
            <a:r>
              <a:rPr lang="ca-ES" dirty="0" smtClean="0"/>
              <a:t>3r) ENANTEMA = TAQUES DE KOPLIK. </a:t>
            </a:r>
          </a:p>
          <a:p>
            <a:pPr marL="171450" indent="-171450">
              <a:buFontTx/>
              <a:buChar char="-"/>
              <a:defRPr/>
            </a:pPr>
            <a:r>
              <a:rPr lang="ca-ES" dirty="0" smtClean="0"/>
              <a:t>Típicament es troben a la mucosa bucal, a l’alçada dels molars. Es poden estendre a la resta de mucosa bucal i labial  i als paladars dur i tou.  S’han descrit com a “grans de sal en un fons vermell”. </a:t>
            </a:r>
          </a:p>
          <a:p>
            <a:pPr marL="171450" indent="-171450">
              <a:buFontTx/>
              <a:buChar char="-"/>
              <a:defRPr/>
            </a:pPr>
            <a:r>
              <a:rPr lang="ca-ES" dirty="0" smtClean="0"/>
              <a:t>Poden unir-se</a:t>
            </a:r>
          </a:p>
          <a:p>
            <a:pPr marL="171450" indent="-171450">
              <a:buFontTx/>
              <a:buChar char="-"/>
              <a:defRPr/>
            </a:pPr>
            <a:r>
              <a:rPr lang="ca-ES" dirty="0" smtClean="0"/>
              <a:t>Durada: 12-73hr</a:t>
            </a:r>
          </a:p>
          <a:p>
            <a:pPr marL="171450" indent="-171450">
              <a:buFontTx/>
              <a:buChar char="-"/>
              <a:defRPr/>
            </a:pPr>
            <a:r>
              <a:rPr lang="ca-ES" dirty="0" smtClean="0"/>
              <a:t>S’han de buscar perquè són patognomòniques i apareixen aproximadament 48hr abans de l’exantema característic </a:t>
            </a:r>
          </a:p>
          <a:p>
            <a:pPr marL="171450" indent="-171450">
              <a:buFontTx/>
              <a:buChar char="-"/>
              <a:defRPr/>
            </a:pPr>
            <a:endParaRPr lang="ca-ES" dirty="0" smtClean="0"/>
          </a:p>
          <a:p>
            <a:pPr>
              <a:defRPr/>
            </a:pPr>
            <a:endParaRPr lang="ca-ES" dirty="0" smtClean="0"/>
          </a:p>
          <a:p>
            <a:pPr>
              <a:defRPr/>
            </a:pPr>
            <a:r>
              <a:rPr lang="ca-ES" dirty="0" smtClean="0"/>
              <a:t>El període prodròmic sol durar 2-3 dies, però pot durar-ne fins a 8. </a:t>
            </a:r>
          </a:p>
          <a:p>
            <a:pPr>
              <a:defRPr/>
            </a:pPr>
            <a:endParaRPr lang="ca-ES" dirty="0"/>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2B79E586-14DB-4049-869F-893D0CE6DCB5}" type="slidenum">
              <a:rPr lang="es-ES" sz="1200">
                <a:latin typeface="Arial" charset="0"/>
                <a:ea typeface="ＭＳ Ｐゴシック" charset="0"/>
              </a:rPr>
              <a:pPr algn="r">
                <a:defRPr/>
              </a:pPr>
              <a:t>33</a:t>
            </a:fld>
            <a:endParaRPr lang="es-ES" sz="1200">
              <a:latin typeface="Arial"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imagen de diapositiva 1"/>
          <p:cNvSpPr>
            <a:spLocks noGrp="1" noRot="1" noChangeAspect="1"/>
          </p:cNvSpPr>
          <p:nvPr>
            <p:ph type="sldImg"/>
          </p:nvPr>
        </p:nvSpPr>
        <p:spPr>
          <a:ln/>
        </p:spPr>
      </p:sp>
      <p:sp>
        <p:nvSpPr>
          <p:cNvPr id="3" name="Marcador de notas 2"/>
          <p:cNvSpPr>
            <a:spLocks noGrp="1"/>
          </p:cNvSpPr>
          <p:nvPr>
            <p:ph type="body" idx="1"/>
          </p:nvPr>
        </p:nvSpPr>
        <p:spPr/>
        <p:txBody>
          <a:bodyPr/>
          <a:lstStyle/>
          <a:p>
            <a:pPr>
              <a:defRPr/>
            </a:pPr>
            <a:r>
              <a:rPr lang="ca-ES" dirty="0" smtClean="0"/>
              <a:t>DIAGNÒSTIC DIFERENCIAL:</a:t>
            </a:r>
          </a:p>
          <a:p>
            <a:pPr>
              <a:defRPr/>
            </a:pPr>
            <a:endParaRPr lang="ca-ES" dirty="0" smtClean="0"/>
          </a:p>
          <a:p>
            <a:pPr marL="228600" indent="-228600">
              <a:buFontTx/>
              <a:buAutoNum type="arabicParenR"/>
              <a:defRPr/>
            </a:pPr>
            <a:r>
              <a:rPr lang="ca-ES" dirty="0" smtClean="0"/>
              <a:t>DURANT LA FASE PRODRÒMICA</a:t>
            </a:r>
          </a:p>
          <a:p>
            <a:pPr marL="171450" indent="-171450">
              <a:buFontTx/>
              <a:buChar char="-"/>
              <a:defRPr/>
            </a:pPr>
            <a:r>
              <a:rPr lang="ca-ES" dirty="0" smtClean="0"/>
              <a:t>Refredat comú: però típicament la febre és més elevada i més constant en el xarampió</a:t>
            </a:r>
          </a:p>
          <a:p>
            <a:pPr marL="171450" indent="-171450">
              <a:buFontTx/>
              <a:buChar char="-"/>
              <a:defRPr/>
            </a:pPr>
            <a:r>
              <a:rPr lang="ca-ES" dirty="0" smtClean="0"/>
              <a:t>Virus respiratoris típics a la infància: </a:t>
            </a:r>
            <a:r>
              <a:rPr lang="ca-ES" dirty="0" err="1" smtClean="0"/>
              <a:t>rhinovirus</a:t>
            </a:r>
            <a:r>
              <a:rPr lang="ca-ES" dirty="0" smtClean="0"/>
              <a:t>, </a:t>
            </a:r>
            <a:r>
              <a:rPr lang="ca-ES" dirty="0" err="1" smtClean="0"/>
              <a:t>parainfluenza</a:t>
            </a:r>
            <a:r>
              <a:rPr lang="ca-ES" dirty="0" smtClean="0"/>
              <a:t>, </a:t>
            </a:r>
            <a:r>
              <a:rPr lang="ca-ES" dirty="0" err="1" smtClean="0"/>
              <a:t>influenza</a:t>
            </a:r>
            <a:r>
              <a:rPr lang="ca-ES" dirty="0" smtClean="0"/>
              <a:t>, adenovirus, VRS</a:t>
            </a:r>
          </a:p>
          <a:p>
            <a:pPr marL="171450" indent="-171450">
              <a:buFontTx/>
              <a:buChar char="-"/>
              <a:defRPr/>
            </a:pPr>
            <a:r>
              <a:rPr lang="ca-ES" dirty="0" smtClean="0"/>
              <a:t>En viatgers: fase prodròmica del Dengue</a:t>
            </a:r>
          </a:p>
          <a:p>
            <a:pPr marL="171450" indent="-171450">
              <a:buFontTx/>
              <a:buChar char="-"/>
              <a:defRPr/>
            </a:pPr>
            <a:r>
              <a:rPr lang="ca-ES" dirty="0" smtClean="0"/>
              <a:t>Taques de </a:t>
            </a:r>
            <a:r>
              <a:rPr lang="ca-ES" dirty="0" err="1" smtClean="0"/>
              <a:t>Fordyce</a:t>
            </a:r>
            <a:r>
              <a:rPr lang="ca-ES" dirty="0" smtClean="0"/>
              <a:t>: es poden confondre amb les taques de </a:t>
            </a:r>
            <a:r>
              <a:rPr lang="ca-ES" dirty="0" err="1" smtClean="0"/>
              <a:t>Koplik</a:t>
            </a:r>
            <a:r>
              <a:rPr lang="ca-ES" dirty="0" smtClean="0"/>
              <a:t>. Són màcules groc-blanquinoses que es poden trobar a la mucosa bucal o labial i que representen glàndules sebàcies ectòpiques. En comparació a les taques de </a:t>
            </a:r>
            <a:r>
              <a:rPr lang="ca-ES" dirty="0" err="1" smtClean="0"/>
              <a:t>Koplik</a:t>
            </a:r>
            <a:r>
              <a:rPr lang="ca-ES" dirty="0" smtClean="0"/>
              <a:t>, les taques de </a:t>
            </a:r>
            <a:r>
              <a:rPr lang="ca-ES" dirty="0" err="1" smtClean="0"/>
              <a:t>Fordyce</a:t>
            </a:r>
            <a:r>
              <a:rPr lang="ca-ES" dirty="0" smtClean="0"/>
              <a:t> no tenen un fons eritematós. </a:t>
            </a:r>
          </a:p>
          <a:p>
            <a:pPr marL="228600" indent="-228600">
              <a:buFontTx/>
              <a:buAutoNum type="arabicParenR"/>
              <a:defRPr/>
            </a:pPr>
            <a:endParaRPr lang="ca-ES" dirty="0" smtClean="0"/>
          </a:p>
          <a:p>
            <a:pPr marL="228600" indent="-228600">
              <a:buFontTx/>
              <a:buAutoNum type="arabicParenR"/>
              <a:defRPr/>
            </a:pPr>
            <a:endParaRPr lang="ca-ES" dirty="0" smtClean="0"/>
          </a:p>
          <a:p>
            <a:pPr marL="228600" indent="-228600">
              <a:buFont typeface="+mj-lt"/>
              <a:buAutoNum type="arabicParenR" startAt="2"/>
              <a:defRPr/>
            </a:pPr>
            <a:r>
              <a:rPr lang="ca-ES" dirty="0" smtClean="0"/>
              <a:t>DURANT LA FASE EXANTEMÀTICA:</a:t>
            </a:r>
          </a:p>
          <a:p>
            <a:pPr marL="171450" indent="-171450">
              <a:buFontTx/>
              <a:buChar char="-"/>
              <a:defRPr/>
            </a:pPr>
            <a:r>
              <a:rPr lang="ca-ES" dirty="0" err="1" smtClean="0"/>
              <a:t>Mycoplasma</a:t>
            </a:r>
            <a:r>
              <a:rPr lang="ca-ES" dirty="0" smtClean="0"/>
              <a:t> </a:t>
            </a:r>
            <a:r>
              <a:rPr lang="ca-ES" dirty="0" err="1" smtClean="0"/>
              <a:t>pneumoniae</a:t>
            </a:r>
            <a:endParaRPr lang="ca-ES" dirty="0" smtClean="0"/>
          </a:p>
          <a:p>
            <a:pPr marL="171450" indent="-171450">
              <a:buFontTx/>
              <a:buChar char="-"/>
              <a:defRPr/>
            </a:pPr>
            <a:r>
              <a:rPr lang="ca-ES" dirty="0" smtClean="0"/>
              <a:t>Infecció per HHV-6 (virus </a:t>
            </a:r>
            <a:r>
              <a:rPr lang="ca-ES" dirty="0" err="1" smtClean="0"/>
              <a:t>linfotrófico</a:t>
            </a:r>
            <a:r>
              <a:rPr lang="ca-ES" dirty="0" smtClean="0"/>
              <a:t> </a:t>
            </a:r>
            <a:r>
              <a:rPr lang="ca-ES" dirty="0" err="1" smtClean="0"/>
              <a:t>humano</a:t>
            </a:r>
            <a:r>
              <a:rPr lang="ca-ES" dirty="0" smtClean="0"/>
              <a:t> B) </a:t>
            </a:r>
            <a:r>
              <a:rPr lang="ca-ES" dirty="0" smtClean="0">
                <a:sym typeface="Wingdings"/>
              </a:rPr>
              <a:t> exantema sobtat o </a:t>
            </a:r>
            <a:r>
              <a:rPr lang="ca-ES" dirty="0" err="1" smtClean="0">
                <a:sym typeface="Wingdings"/>
              </a:rPr>
              <a:t>roseola</a:t>
            </a:r>
            <a:r>
              <a:rPr lang="ca-ES" dirty="0" smtClean="0">
                <a:sym typeface="Wingdings"/>
              </a:rPr>
              <a:t> </a:t>
            </a:r>
            <a:r>
              <a:rPr lang="ca-ES" dirty="0" err="1" smtClean="0">
                <a:sym typeface="Wingdings"/>
              </a:rPr>
              <a:t>infantum</a:t>
            </a:r>
            <a:r>
              <a:rPr lang="ca-ES" dirty="0" smtClean="0">
                <a:sym typeface="Wingdings"/>
              </a:rPr>
              <a:t>: encefalitis, miocarditis, ...</a:t>
            </a:r>
          </a:p>
          <a:p>
            <a:pPr marL="171450" indent="-171450">
              <a:buFontTx/>
              <a:buChar char="-"/>
              <a:defRPr/>
            </a:pPr>
            <a:r>
              <a:rPr lang="ca-ES" dirty="0" smtClean="0">
                <a:sym typeface="Wingdings"/>
              </a:rPr>
              <a:t>Infecció per </a:t>
            </a:r>
            <a:r>
              <a:rPr lang="ca-ES" dirty="0" err="1" smtClean="0">
                <a:sym typeface="Wingdings"/>
              </a:rPr>
              <a:t>Parvovirus</a:t>
            </a:r>
            <a:r>
              <a:rPr lang="ca-ES" dirty="0" smtClean="0">
                <a:sym typeface="Wingdings"/>
              </a:rPr>
              <a:t> B19 (eritema infecciós)</a:t>
            </a:r>
          </a:p>
          <a:p>
            <a:pPr marL="171450" indent="-171450">
              <a:buFontTx/>
              <a:buChar char="-"/>
              <a:defRPr/>
            </a:pPr>
            <a:r>
              <a:rPr lang="ca-ES" dirty="0" err="1" smtClean="0">
                <a:sym typeface="Wingdings"/>
              </a:rPr>
              <a:t>Rubeòla</a:t>
            </a:r>
            <a:endParaRPr lang="ca-ES" dirty="0" smtClean="0">
              <a:sym typeface="Wingdings"/>
            </a:endParaRPr>
          </a:p>
          <a:p>
            <a:pPr marL="171450" indent="-171450">
              <a:buFontTx/>
              <a:buChar char="-"/>
              <a:defRPr/>
            </a:pPr>
            <a:r>
              <a:rPr lang="ca-ES" dirty="0" smtClean="0">
                <a:sym typeface="Wingdings"/>
              </a:rPr>
              <a:t>Enterovirus</a:t>
            </a:r>
          </a:p>
          <a:p>
            <a:pPr marL="171450" indent="-171450">
              <a:buFontTx/>
              <a:buChar char="-"/>
              <a:defRPr/>
            </a:pPr>
            <a:r>
              <a:rPr lang="ca-ES" dirty="0" smtClean="0">
                <a:sym typeface="Wingdings"/>
              </a:rPr>
              <a:t>Febre de les Muntanyes Rocalloses </a:t>
            </a:r>
          </a:p>
          <a:p>
            <a:pPr marL="171450" indent="-171450">
              <a:buFontTx/>
              <a:buChar char="-"/>
              <a:defRPr/>
            </a:pPr>
            <a:r>
              <a:rPr lang="ca-ES" dirty="0" smtClean="0">
                <a:sym typeface="Wingdings"/>
              </a:rPr>
              <a:t>Mononucleosi infecciosa</a:t>
            </a:r>
          </a:p>
          <a:p>
            <a:pPr marL="171450" indent="-171450">
              <a:buFontTx/>
              <a:buChar char="-"/>
              <a:defRPr/>
            </a:pPr>
            <a:r>
              <a:rPr lang="ca-ES" dirty="0" smtClean="0">
                <a:sym typeface="Wingdings"/>
              </a:rPr>
              <a:t>Escarlatina</a:t>
            </a:r>
          </a:p>
          <a:p>
            <a:pPr marL="171450" indent="-171450">
              <a:buFontTx/>
              <a:buChar char="-"/>
              <a:defRPr/>
            </a:pPr>
            <a:r>
              <a:rPr lang="ca-ES" dirty="0" smtClean="0">
                <a:sym typeface="Wingdings"/>
              </a:rPr>
              <a:t>Malaltia de Kawasaki</a:t>
            </a:r>
          </a:p>
          <a:p>
            <a:pPr marL="171450" indent="-171450">
              <a:buFontTx/>
              <a:buChar char="-"/>
              <a:defRPr/>
            </a:pPr>
            <a:r>
              <a:rPr lang="ca-ES" dirty="0" smtClean="0">
                <a:sym typeface="Wingdings"/>
              </a:rPr>
              <a:t>Síndrome del xoc tòxic</a:t>
            </a:r>
          </a:p>
          <a:p>
            <a:pPr marL="171450" indent="-171450">
              <a:buFontTx/>
              <a:buChar char="-"/>
              <a:defRPr/>
            </a:pPr>
            <a:r>
              <a:rPr lang="ca-ES" dirty="0" smtClean="0">
                <a:sym typeface="Wingdings"/>
              </a:rPr>
              <a:t>Dengue</a:t>
            </a:r>
          </a:p>
          <a:p>
            <a:pPr marL="171450" indent="-171450">
              <a:buFontTx/>
              <a:buChar char="-"/>
              <a:defRPr/>
            </a:pPr>
            <a:r>
              <a:rPr lang="ca-ES" dirty="0" smtClean="0">
                <a:sym typeface="Wingdings"/>
              </a:rPr>
              <a:t>Erupció per fàrmacs</a:t>
            </a:r>
          </a:p>
          <a:p>
            <a:pPr marL="171450" indent="-171450">
              <a:buFontTx/>
              <a:buChar char="-"/>
              <a:defRPr/>
            </a:pPr>
            <a:endParaRPr lang="ca-ES" dirty="0" smtClean="0">
              <a:sym typeface="Wingdings"/>
            </a:endParaRPr>
          </a:p>
          <a:p>
            <a:pPr marL="171450" indent="-171450">
              <a:buFontTx/>
              <a:buChar char="-"/>
              <a:defRPr/>
            </a:pPr>
            <a:r>
              <a:rPr lang="ca-ES" dirty="0" smtClean="0">
                <a:sym typeface="Wingdings"/>
              </a:rPr>
              <a:t>La infecció per xarampió es pot diferenciar fàcilment de la rubèola, el </a:t>
            </a:r>
            <a:r>
              <a:rPr lang="ca-ES" dirty="0" err="1" smtClean="0">
                <a:sym typeface="Wingdings"/>
              </a:rPr>
              <a:t>parvoviurs</a:t>
            </a:r>
            <a:r>
              <a:rPr lang="ca-ES" dirty="0" smtClean="0">
                <a:sym typeface="Wingdings"/>
              </a:rPr>
              <a:t> B19, la </a:t>
            </a:r>
            <a:r>
              <a:rPr lang="ca-ES" dirty="0" err="1" smtClean="0">
                <a:sym typeface="Wingdings"/>
              </a:rPr>
              <a:t>roseola</a:t>
            </a:r>
            <a:r>
              <a:rPr lang="ca-ES" dirty="0" smtClean="0">
                <a:sym typeface="Wingdings"/>
              </a:rPr>
              <a:t> i infecció per enterovirus per la característica progressió del </a:t>
            </a:r>
            <a:r>
              <a:rPr lang="ca-ES" dirty="0" err="1" smtClean="0">
                <a:sym typeface="Wingdings"/>
              </a:rPr>
              <a:t>rash</a:t>
            </a:r>
            <a:r>
              <a:rPr lang="ca-ES" dirty="0" smtClean="0">
                <a:sym typeface="Wingdings"/>
              </a:rPr>
              <a:t>, amb la posterior coloració marronosa, el blanqueig i l’associació a altres símptomes com la coriza i la conjuntivitis. </a:t>
            </a:r>
            <a:endParaRPr lang="ca-ES" dirty="0" smtClean="0"/>
          </a:p>
          <a:p>
            <a:pPr marL="228600" indent="-228600">
              <a:buFontTx/>
              <a:buAutoNum type="arabicParenR" startAt="2"/>
              <a:defRPr/>
            </a:pPr>
            <a:endParaRPr lang="ca-ES" dirty="0"/>
          </a:p>
        </p:txBody>
      </p:sp>
      <p:sp>
        <p:nvSpPr>
          <p:cNvPr id="4" name="Marcador de número de diapositiva 3"/>
          <p:cNvSpPr>
            <a:spLocks noGrp="1"/>
          </p:cNvSpPr>
          <p:nvPr>
            <p:ph type="sldNum" sz="quarter" idx="5"/>
          </p:nvPr>
        </p:nvSpPr>
        <p:spPr/>
        <p:txBody>
          <a:bodyPr/>
          <a:lstStyle/>
          <a:p>
            <a:pPr>
              <a:defRPr/>
            </a:pPr>
            <a:fld id="{3049E10D-43D8-46F7-9B52-5C68F3BB46EF}" type="slidenum">
              <a:rPr lang="es-ES" smtClean="0"/>
              <a:pPr>
                <a:defRPr/>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imagen de diapositiva 1"/>
          <p:cNvSpPr>
            <a:spLocks noGrp="1" noRot="1" noChangeAspect="1"/>
          </p:cNvSpPr>
          <p:nvPr>
            <p:ph type="sldImg"/>
          </p:nvPr>
        </p:nvSpPr>
        <p:spPr>
          <a:ln/>
        </p:spPr>
      </p:sp>
      <p:sp>
        <p:nvSpPr>
          <p:cNvPr id="61442" name="Marcador de notas 2"/>
          <p:cNvSpPr>
            <a:spLocks noGrp="1"/>
          </p:cNvSpPr>
          <p:nvPr>
            <p:ph type="body" idx="1"/>
          </p:nvPr>
        </p:nvSpPr>
        <p:spPr>
          <a:noFill/>
        </p:spPr>
        <p:txBody>
          <a:bodyPr/>
          <a:lstStyle/>
          <a:p>
            <a:pPr marL="342900" lvl="1" indent="-342900">
              <a:buFontTx/>
              <a:buChar char="-"/>
            </a:pPr>
            <a:r>
              <a:rPr lang="ca-ES" sz="2400" smtClean="0">
                <a:latin typeface="Arial" pitchFamily="34" charset="0"/>
                <a:ea typeface="ＭＳ Ｐゴシック" pitchFamily="34" charset="-128"/>
              </a:rPr>
              <a:t>Pacients vacunats amb la vacuna del virus mort i exposats al virus del xarampió salvatge. Ara molt poc freqüent</a:t>
            </a:r>
            <a:r>
              <a:rPr lang="ca-ES" sz="2000" smtClean="0">
                <a:latin typeface="Arial" pitchFamily="34" charset="0"/>
                <a:ea typeface="ＭＳ Ｐゴシック" pitchFamily="34" charset="-128"/>
              </a:rPr>
              <a:t> perquè la vacuna del virus mort s’utilitzava als EEUU entre el 1963-1967</a:t>
            </a:r>
          </a:p>
          <a:p>
            <a:pPr marL="342900" lvl="1" indent="-342900">
              <a:buFontTx/>
              <a:buChar char="-"/>
            </a:pPr>
            <a:r>
              <a:rPr lang="ca-ES" sz="2000" smtClean="0">
                <a:latin typeface="Arial" pitchFamily="34" charset="0"/>
                <a:ea typeface="ＭＳ Ｐゴシック" pitchFamily="34" charset="-128"/>
              </a:rPr>
              <a:t>També hi ha casos en pacients que havien rebut la vacuna del virus atenuat</a:t>
            </a:r>
          </a:p>
          <a:p>
            <a:pPr marL="342900" lvl="1" indent="-342900">
              <a:buFontTx/>
              <a:buChar char="-"/>
            </a:pPr>
            <a:endParaRPr lang="ca-ES" sz="2000" smtClean="0">
              <a:latin typeface="Arial" pitchFamily="34" charset="0"/>
              <a:ea typeface="ＭＳ Ｐゴシック" pitchFamily="34" charset="-128"/>
            </a:endParaRPr>
          </a:p>
          <a:p>
            <a:pPr marL="342900" lvl="1" indent="-342900">
              <a:buFontTx/>
              <a:buChar char="-"/>
            </a:pPr>
            <a:r>
              <a:rPr lang="ca-ES" sz="2000" smtClean="0">
                <a:latin typeface="Arial" pitchFamily="34" charset="0"/>
                <a:ea typeface="ＭＳ Ｐゴシック" pitchFamily="34" charset="-128"/>
              </a:rPr>
              <a:t>CURIOSAMENT, ELS PACIENTS AMB LA PRESENTACIÓ ATÍPICA, NO TRANSMETEN EL VIRUS TERCERES PERSONES</a:t>
            </a:r>
          </a:p>
          <a:p>
            <a:pPr marL="342900" lvl="1" indent="-342900">
              <a:buFontTx/>
              <a:buChar char="-"/>
            </a:pPr>
            <a:endParaRPr lang="ca-ES" sz="2000"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5FB5E898-3E54-4C92-AEA9-48FEE7349149}" type="slidenum">
              <a:rPr lang="es-ES" smtClean="0"/>
              <a:pPr>
                <a:defRPr/>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Marcador de imagen de diapositiva 1"/>
          <p:cNvSpPr>
            <a:spLocks noGrp="1" noRot="1" noChangeAspect="1"/>
          </p:cNvSpPr>
          <p:nvPr>
            <p:ph type="sldImg"/>
          </p:nvPr>
        </p:nvSpPr>
        <p:spPr>
          <a:ln/>
        </p:spPr>
      </p:sp>
      <p:sp>
        <p:nvSpPr>
          <p:cNvPr id="3" name="Marcador de notas 2"/>
          <p:cNvSpPr>
            <a:spLocks noGrp="1"/>
          </p:cNvSpPr>
          <p:nvPr>
            <p:ph type="body" idx="1"/>
          </p:nvPr>
        </p:nvSpPr>
        <p:spPr/>
        <p:txBody>
          <a:bodyPr/>
          <a:lstStyle/>
          <a:p>
            <a:pPr marL="171450" lvl="1" indent="-171450">
              <a:buFontTx/>
              <a:buChar char="-"/>
              <a:defRPr/>
            </a:pPr>
            <a:r>
              <a:rPr lang="ca-ES" dirty="0" smtClean="0"/>
              <a:t>Se sol associar a complicacions severes</a:t>
            </a:r>
          </a:p>
          <a:p>
            <a:pPr marL="171450" lvl="1" indent="-171450">
              <a:buFontTx/>
              <a:buChar char="-"/>
              <a:defRPr/>
            </a:pPr>
            <a:r>
              <a:rPr lang="ca-ES" dirty="0" smtClean="0"/>
              <a:t>Troballes de laboratori: elevació d’aminotransferases</a:t>
            </a:r>
          </a:p>
          <a:p>
            <a:pPr marL="171450" lvl="1" indent="-171450">
              <a:buFontTx/>
              <a:buChar char="-"/>
              <a:defRPr/>
            </a:pPr>
            <a:endParaRPr lang="ca-ES" dirty="0" smtClean="0"/>
          </a:p>
          <a:p>
            <a:pPr marL="171450" lvl="1" indent="-171450">
              <a:buFontTx/>
              <a:buChar char="-"/>
              <a:defRPr/>
            </a:pPr>
            <a:r>
              <a:rPr lang="ca-ES" dirty="0" smtClean="0"/>
              <a:t>La presentació atípica té un patró de laboratori molt característic:</a:t>
            </a:r>
          </a:p>
          <a:p>
            <a:pPr marL="628650" lvl="2" indent="-171450">
              <a:buFontTx/>
              <a:buChar char="-"/>
              <a:defRPr/>
            </a:pPr>
            <a:r>
              <a:rPr lang="ca-ES" dirty="0" smtClean="0"/>
              <a:t>Abans de l’aparició de l’exantema, el </a:t>
            </a:r>
            <a:r>
              <a:rPr lang="ca-ES" dirty="0" err="1" smtClean="0"/>
              <a:t>titulatge</a:t>
            </a:r>
            <a:r>
              <a:rPr lang="ca-ES" dirty="0" smtClean="0"/>
              <a:t> sol ser &lt;1:5</a:t>
            </a:r>
          </a:p>
          <a:p>
            <a:pPr marL="628650" lvl="2" indent="-171450">
              <a:buFontTx/>
              <a:buChar char="-"/>
              <a:defRPr/>
            </a:pPr>
            <a:r>
              <a:rPr lang="ca-ES" dirty="0" smtClean="0"/>
              <a:t>A partir del 10è dia de malaltia, el títol se sol elevar per sobre de &gt;1:1280.</a:t>
            </a:r>
          </a:p>
          <a:p>
            <a:pPr marL="628650" lvl="2" indent="-171450">
              <a:buFontTx/>
              <a:buChar char="-"/>
              <a:defRPr/>
            </a:pPr>
            <a:r>
              <a:rPr lang="ca-ES" dirty="0" smtClean="0"/>
              <a:t>La magnitud i la rapidesa en l’increment de títols d’anticossos són molt més marcats que en la infecció clàssica del xarampió</a:t>
            </a:r>
          </a:p>
          <a:p>
            <a:pPr marL="171450" lvl="1" indent="-171450">
              <a:buFontTx/>
              <a:buChar char="-"/>
              <a:defRPr/>
            </a:pPr>
            <a:endParaRPr lang="ca-ES" dirty="0" smtClean="0"/>
          </a:p>
          <a:p>
            <a:pPr marL="0" lvl="1">
              <a:defRPr/>
            </a:pPr>
            <a:endParaRPr lang="ca-ES" sz="2000" dirty="0" smtClean="0"/>
          </a:p>
        </p:txBody>
      </p:sp>
      <p:sp>
        <p:nvSpPr>
          <p:cNvPr id="4" name="Marcador de número de diapositiva 3"/>
          <p:cNvSpPr>
            <a:spLocks noGrp="1"/>
          </p:cNvSpPr>
          <p:nvPr>
            <p:ph type="sldNum" sz="quarter" idx="5"/>
          </p:nvPr>
        </p:nvSpPr>
        <p:spPr/>
        <p:txBody>
          <a:bodyPr/>
          <a:lstStyle/>
          <a:p>
            <a:pPr>
              <a:defRPr/>
            </a:pPr>
            <a:fld id="{8FFDD355-C459-4D55-998E-F84D1C175D31}" type="slidenum">
              <a:rPr lang="es-ES" smtClean="0"/>
              <a:pPr>
                <a:defRPr/>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p:spPr>
        <p:txBody>
          <a:bodyPr/>
          <a:lstStyle/>
          <a:p>
            <a:r>
              <a:rPr lang="ca-ES" sz="5400" b="1" smtClean="0">
                <a:latin typeface="Arial" pitchFamily="34" charset="0"/>
                <a:ea typeface="ＭＳ Ｐゴシック" pitchFamily="34" charset="-128"/>
              </a:rPr>
              <a:t>A URGÈNCIES FEM:</a:t>
            </a:r>
          </a:p>
          <a:p>
            <a:pPr>
              <a:buFontTx/>
              <a:buChar char="-"/>
            </a:pPr>
            <a:r>
              <a:rPr lang="ca-ES" sz="5400" b="1" smtClean="0">
                <a:latin typeface="Arial" pitchFamily="34" charset="0"/>
                <a:ea typeface="ＭＳ Ｐゴシック" pitchFamily="34" charset="-128"/>
              </a:rPr>
              <a:t>SEROLOGIA</a:t>
            </a:r>
          </a:p>
          <a:p>
            <a:pPr>
              <a:buFontTx/>
              <a:buChar char="-"/>
            </a:pPr>
            <a:r>
              <a:rPr lang="ca-ES" sz="5400" b="1" smtClean="0">
                <a:latin typeface="Arial" pitchFamily="34" charset="0"/>
                <a:ea typeface="ＭＳ Ｐゴシック" pitchFamily="34" charset="-128"/>
              </a:rPr>
              <a:t>PCR ORINA</a:t>
            </a:r>
          </a:p>
          <a:p>
            <a:pPr>
              <a:buFontTx/>
              <a:buChar char="-"/>
            </a:pPr>
            <a:r>
              <a:rPr lang="ca-ES" sz="5400" b="1" smtClean="0">
                <a:latin typeface="Arial" pitchFamily="34" charset="0"/>
                <a:ea typeface="ＭＳ Ｐゴシック" pitchFamily="34" charset="-128"/>
              </a:rPr>
              <a:t>PCR FROTIS FARINGI</a:t>
            </a:r>
          </a:p>
          <a:p>
            <a:pPr>
              <a:buFontTx/>
              <a:buChar char="-"/>
            </a:pPr>
            <a:endParaRPr lang="es-ES" sz="5400" b="1"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p:spPr>
        <p:txBody>
          <a:bodyPr/>
          <a:lstStyle/>
          <a:p>
            <a:r>
              <a:rPr lang="ca-ES" sz="5400" b="1" smtClean="0">
                <a:latin typeface="Arial" pitchFamily="34" charset="0"/>
                <a:ea typeface="ＭＳ Ｐゴシック" pitchFamily="34" charset="-128"/>
              </a:rPr>
              <a:t>ESPECIFICAR PERÍODE DE CONVALESCÈNCIA!!!!!!!!!!!!!!!!!!!!!!!!!!!!!!!!!!!</a:t>
            </a:r>
            <a:endParaRPr lang="es-ES" sz="5400" b="1" smtClean="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p:spPr>
        <p:txBody>
          <a:bodyPr/>
          <a:lstStyle/>
          <a:p>
            <a:r>
              <a:rPr lang="ca-ES" sz="5400" b="1" smtClean="0">
                <a:latin typeface="Arial" pitchFamily="34" charset="0"/>
                <a:ea typeface="ＭＳ Ｐゴシック" pitchFamily="34" charset="-128"/>
              </a:rPr>
              <a:t>ESPECIFICAR PERÍODE DE CONVALESCÈNCIA!!!!!!!!!!!!!!!!!!!!!!!!!!!!!!!!!!!</a:t>
            </a:r>
            <a:endParaRPr lang="es-ES" sz="5400" b="1" smtClean="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imagen de diapositiva 1"/>
          <p:cNvSpPr>
            <a:spLocks noGrp="1" noRot="1" noChangeAspect="1"/>
          </p:cNvSpPr>
          <p:nvPr>
            <p:ph type="sldImg"/>
          </p:nvPr>
        </p:nvSpPr>
        <p:spPr>
          <a:ln/>
        </p:spPr>
      </p:sp>
      <p:sp>
        <p:nvSpPr>
          <p:cNvPr id="93186" name="Marcador de notas 2"/>
          <p:cNvSpPr>
            <a:spLocks noGrp="1"/>
          </p:cNvSpPr>
          <p:nvPr>
            <p:ph type="body" idx="1"/>
          </p:nvPr>
        </p:nvSpPr>
        <p:spPr>
          <a:noFill/>
        </p:spPr>
        <p:txBody>
          <a:bodyPr/>
          <a:lstStyle/>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D557B14D-4B53-4AC5-9489-16630BB82AAB}" type="slidenum">
              <a:rPr lang="es-ES" smtClean="0"/>
              <a:pPr>
                <a:defRPr/>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Marcador de imagen de diapositiva 1"/>
          <p:cNvSpPr>
            <a:spLocks noGrp="1" noRot="1" noChangeAspect="1"/>
          </p:cNvSpPr>
          <p:nvPr>
            <p:ph type="sldImg"/>
          </p:nvPr>
        </p:nvSpPr>
        <p:spPr>
          <a:ln/>
        </p:spPr>
      </p:sp>
      <p:sp>
        <p:nvSpPr>
          <p:cNvPr id="73730" name="Marcador de notas 2"/>
          <p:cNvSpPr>
            <a:spLocks noGrp="1"/>
          </p:cNvSpPr>
          <p:nvPr>
            <p:ph type="body" idx="1"/>
          </p:nvPr>
        </p:nvSpPr>
        <p:spPr>
          <a:noFill/>
        </p:spPr>
        <p:txBody>
          <a:bodyPr/>
          <a:lstStyle/>
          <a:p>
            <a:r>
              <a:rPr lang="ca-ES" b="1" smtClean="0">
                <a:latin typeface="Arial" pitchFamily="34" charset="0"/>
                <a:ea typeface="ＭＳ Ｐゴシック" pitchFamily="34" charset="-128"/>
              </a:rPr>
              <a:t>CAP ÉS URGENT</a:t>
            </a:r>
          </a:p>
          <a:p>
            <a:endParaRPr lang="ca-ES" b="1" smtClean="0">
              <a:latin typeface="Arial" pitchFamily="34" charset="0"/>
              <a:ea typeface="ＭＳ Ｐゴシック" pitchFamily="34" charset="-128"/>
            </a:endParaRPr>
          </a:p>
          <a:p>
            <a:r>
              <a:rPr lang="ca-ES" b="1" smtClean="0">
                <a:latin typeface="Arial" pitchFamily="34" charset="0"/>
                <a:ea typeface="ＭＳ Ｐゴシック" pitchFamily="34" charset="-128"/>
              </a:rPr>
              <a:t>NO TENIM RESULTAT DES D’URGÈNCIES</a:t>
            </a:r>
          </a:p>
          <a:p>
            <a:endParaRPr lang="ca-ES" b="1" smtClean="0">
              <a:latin typeface="Arial" pitchFamily="34" charset="0"/>
              <a:ea typeface="ＭＳ Ｐゴシック" pitchFamily="34" charset="-128"/>
            </a:endParaRPr>
          </a:p>
          <a:p>
            <a:r>
              <a:rPr lang="ca-ES" b="1" smtClean="0">
                <a:latin typeface="Arial" pitchFamily="34" charset="0"/>
                <a:ea typeface="ＭＳ Ｐゴシック" pitchFamily="34" charset="-128"/>
              </a:rPr>
              <a:t>PQ NO? PQ NO CANVIA L’ACTITUD TERAPÈUTICA</a:t>
            </a:r>
          </a:p>
          <a:p>
            <a:r>
              <a:rPr lang="ca-ES" b="1" smtClean="0">
                <a:latin typeface="Arial" pitchFamily="34" charset="0"/>
                <a:ea typeface="ＭＳ Ｐゴシック" pitchFamily="34" charset="-128"/>
              </a:rPr>
              <a:t>NO ÉS URGENT ENCARA Q HO FEM DES D’URGÈNCIES</a:t>
            </a: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915A7F71-B813-4C38-8ABD-937A0E4DF55F}" type="slidenum">
              <a:rPr lang="es-ES" smtClean="0"/>
              <a:pPr>
                <a:defRPr/>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Marcador de imagen de diapositiva 1"/>
          <p:cNvSpPr>
            <a:spLocks noGrp="1" noRot="1" noChangeAspect="1" noTextEdit="1"/>
          </p:cNvSpPr>
          <p:nvPr>
            <p:ph type="sldImg"/>
          </p:nvPr>
        </p:nvSpPr>
        <p:spPr>
          <a:ln/>
        </p:spPr>
      </p:sp>
      <p:sp>
        <p:nvSpPr>
          <p:cNvPr id="190467"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ALTRES:</a:t>
            </a:r>
          </a:p>
          <a:p>
            <a:r>
              <a:rPr lang="ca-ES" smtClean="0">
                <a:latin typeface="Arial" pitchFamily="34" charset="0"/>
                <a:ea typeface="ＭＳ Ｐゴシック" pitchFamily="34" charset="-128"/>
              </a:rPr>
              <a:t>CAS 4: CEFALEES I MUCOSITAT</a:t>
            </a:r>
          </a:p>
          <a:p>
            <a:r>
              <a:rPr lang="ca-ES" smtClean="0">
                <a:latin typeface="Arial" pitchFamily="34" charset="0"/>
                <a:ea typeface="ＭＳ Ｐゴシック" pitchFamily="34" charset="-128"/>
              </a:rPr>
              <a:t>CAS 5: ODINFAGIA</a:t>
            </a:r>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616B8013-8507-4487-84C0-07D6E2C6E66E}" type="slidenum">
              <a:rPr lang="es-ES" sz="1200">
                <a:latin typeface="Arial" charset="0"/>
                <a:ea typeface="ＭＳ Ｐゴシック" charset="0"/>
              </a:rPr>
              <a:pPr algn="r">
                <a:defRPr/>
              </a:pPr>
              <a:t>5</a:t>
            </a:fld>
            <a:endParaRPr lang="es-ES" sz="1200">
              <a:latin typeface="Arial" charset="0"/>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Marcador de imagen de diapositiva 1"/>
          <p:cNvSpPr>
            <a:spLocks noGrp="1" noRot="1" noChangeAspect="1"/>
          </p:cNvSpPr>
          <p:nvPr>
            <p:ph type="sldImg"/>
          </p:nvPr>
        </p:nvSpPr>
        <p:spPr>
          <a:ln/>
        </p:spPr>
      </p:sp>
      <p:sp>
        <p:nvSpPr>
          <p:cNvPr id="84994"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MASCARETA FFP2</a:t>
            </a:r>
          </a:p>
          <a:p>
            <a:r>
              <a:rPr lang="ca-ES" smtClean="0">
                <a:latin typeface="Arial" pitchFamily="34" charset="0"/>
                <a:ea typeface="ＭＳ Ｐゴシック" pitchFamily="34" charset="-128"/>
              </a:rPr>
              <a:t>FFP3 (si IOT, manipulació del malalt)</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Aïllament a domicili: del 5 al 21 è dia (seria ideal). Mínima fins a 7 dies passats l’inici de l’exantema. </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HIGIENE DE MANS!!!</a:t>
            </a:r>
          </a:p>
          <a:p>
            <a:endParaRPr lang="ca-ES"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 QUAN ES POT RETORNAR A LES ACTIVITATS NORMALS?</a:t>
            </a:r>
          </a:p>
          <a:p>
            <a:r>
              <a:rPr lang="ca-ES" smtClean="0">
                <a:latin typeface="Arial" pitchFamily="34" charset="0"/>
                <a:ea typeface="ＭＳ Ｐゴシック" pitchFamily="34" charset="-128"/>
              </a:rPr>
              <a:t>Es recomana que el malalt no torni a l'escola fins passats 4 o 5 dies des del inici de l'exantema per tal de reduir-ne</a:t>
            </a:r>
          </a:p>
          <a:p>
            <a:r>
              <a:rPr lang="ca-ES" smtClean="0">
                <a:latin typeface="Arial" pitchFamily="34" charset="0"/>
                <a:ea typeface="ＭＳ Ｐゴシック" pitchFamily="34" charset="-128"/>
              </a:rPr>
              <a:t>l'exposició a altres nens.</a:t>
            </a:r>
          </a:p>
          <a:p>
            <a:r>
              <a:rPr lang="ca-ES" smtClean="0">
                <a:latin typeface="Arial" pitchFamily="34" charset="0"/>
                <a:ea typeface="ＭＳ Ｐゴシック" pitchFamily="34" charset="-128"/>
              </a:rPr>
              <a:t>L'exclusió de l'escola ha de ser respectada, ja que aquesta malaltia és molt transmissible i pot passar molt fàcilment</a:t>
            </a:r>
          </a:p>
          <a:p>
            <a:r>
              <a:rPr lang="ca-ES" smtClean="0">
                <a:latin typeface="Arial" pitchFamily="34" charset="0"/>
                <a:ea typeface="ＭＳ Ｐゴシック" pitchFamily="34" charset="-128"/>
              </a:rPr>
              <a:t>d'una persona a una altra i afectar nens no vacunats.</a:t>
            </a:r>
          </a:p>
          <a:p>
            <a:r>
              <a:rPr lang="ca-ES" smtClean="0">
                <a:latin typeface="Arial" pitchFamily="34" charset="0"/>
                <a:ea typeface="ＭＳ Ｐゴシック" pitchFamily="34" charset="-128"/>
              </a:rPr>
              <a:t>Aquells pares que no vulguin vacunar el seu fill, han de saber que l’alumne no pot assistir a l’escola fins haver passat</a:t>
            </a:r>
          </a:p>
          <a:p>
            <a:r>
              <a:rPr lang="ca-ES" smtClean="0">
                <a:latin typeface="Arial" pitchFamily="34" charset="0"/>
                <a:ea typeface="ＭＳ Ｐゴシック" pitchFamily="34" charset="-128"/>
              </a:rPr>
              <a:t>21 dies des del inici de símptomes (aparició de l’exantema) de l’últim malalt.</a:t>
            </a: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7FD79877-4CA0-4AE1-9242-415E358A464A}" type="slidenum">
              <a:rPr lang="es-ES" smtClean="0"/>
              <a:pPr>
                <a:defRPr/>
              </a:pPr>
              <a:t>55</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Marcador de imagen de diapositiva 1"/>
          <p:cNvSpPr>
            <a:spLocks noGrp="1" noRot="1" noChangeAspect="1"/>
          </p:cNvSpPr>
          <p:nvPr>
            <p:ph type="sldImg"/>
          </p:nvPr>
        </p:nvSpPr>
        <p:spPr>
          <a:ln/>
        </p:spPr>
      </p:sp>
      <p:sp>
        <p:nvSpPr>
          <p:cNvPr id="87042"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Aïllament a domicili </a:t>
            </a:r>
          </a:p>
          <a:p>
            <a:r>
              <a:rPr lang="ca-ES" smtClean="0">
                <a:latin typeface="Arial" pitchFamily="34" charset="0"/>
                <a:ea typeface="ＭＳ Ｐゴシック" pitchFamily="34" charset="-128"/>
              </a:rPr>
              <a:t>Del 5 al 21 è dia</a:t>
            </a: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HIGIENE DE MANS!!!</a:t>
            </a:r>
          </a:p>
          <a:p>
            <a:endParaRPr lang="ca-ES" smtClean="0">
              <a:latin typeface="Arial" pitchFamily="34" charset="0"/>
              <a:ea typeface="ＭＳ Ｐゴシック" pitchFamily="34" charset="-128"/>
            </a:endParaRPr>
          </a:p>
          <a:p>
            <a:endParaRPr lang="ca-ES" smtClean="0">
              <a:latin typeface="Arial" pitchFamily="34" charset="0"/>
              <a:ea typeface="ＭＳ Ｐゴシック" pitchFamily="34" charset="-128"/>
            </a:endParaRPr>
          </a:p>
          <a:p>
            <a:r>
              <a:rPr lang="ca-ES" smtClean="0">
                <a:latin typeface="Arial" pitchFamily="34" charset="0"/>
                <a:ea typeface="ＭＳ Ｐゴシック" pitchFamily="34" charset="-128"/>
              </a:rPr>
              <a:t> QUAN ES POT RETORNAR A LES ACTIVITATS NORMALS?</a:t>
            </a:r>
          </a:p>
          <a:p>
            <a:r>
              <a:rPr lang="ca-ES" smtClean="0">
                <a:latin typeface="Arial" pitchFamily="34" charset="0"/>
                <a:ea typeface="ＭＳ Ｐゴシック" pitchFamily="34" charset="-128"/>
              </a:rPr>
              <a:t>Es recomana que el malalt no torni a l'escola fins passats 4 o 5 dies des del inici de l'exantema per tal de reduir-ne</a:t>
            </a:r>
          </a:p>
          <a:p>
            <a:r>
              <a:rPr lang="ca-ES" smtClean="0">
                <a:latin typeface="Arial" pitchFamily="34" charset="0"/>
                <a:ea typeface="ＭＳ Ｐゴシック" pitchFamily="34" charset="-128"/>
              </a:rPr>
              <a:t>l'exposició a altres nens.</a:t>
            </a:r>
          </a:p>
          <a:p>
            <a:r>
              <a:rPr lang="ca-ES" smtClean="0">
                <a:latin typeface="Arial" pitchFamily="34" charset="0"/>
                <a:ea typeface="ＭＳ Ｐゴシック" pitchFamily="34" charset="-128"/>
              </a:rPr>
              <a:t>L'exclusió de l'escola ha de ser respectada, ja que aquesta malaltia és molt transmissible i pot passar molt fàcilment</a:t>
            </a:r>
          </a:p>
          <a:p>
            <a:r>
              <a:rPr lang="ca-ES" smtClean="0">
                <a:latin typeface="Arial" pitchFamily="34" charset="0"/>
                <a:ea typeface="ＭＳ Ｐゴシック" pitchFamily="34" charset="-128"/>
              </a:rPr>
              <a:t>d'una persona a una altra i afectar nens no vacunats.</a:t>
            </a:r>
          </a:p>
          <a:p>
            <a:r>
              <a:rPr lang="ca-ES" smtClean="0">
                <a:latin typeface="Arial" pitchFamily="34" charset="0"/>
                <a:ea typeface="ＭＳ Ｐゴシック" pitchFamily="34" charset="-128"/>
              </a:rPr>
              <a:t>Aquells pares que no vulguin vacunar el seu fill, han de saber que l’alumne no pot assistir a l’escola fins haver passat</a:t>
            </a:r>
          </a:p>
          <a:p>
            <a:r>
              <a:rPr lang="ca-ES" smtClean="0">
                <a:latin typeface="Arial" pitchFamily="34" charset="0"/>
                <a:ea typeface="ＭＳ Ｐゴシック" pitchFamily="34" charset="-128"/>
              </a:rPr>
              <a:t>21 dies des del inici de símptomes (aparició de l’exantema) de l’últim malalt.</a:t>
            </a:r>
          </a:p>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313E7627-5E3D-46D6-9E7F-CBAA19B66162}" type="slidenum">
              <a:rPr lang="es-ES" smtClean="0"/>
              <a:pPr>
                <a:defRPr/>
              </a:pPr>
              <a:t>56</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Marcador de imagen de diapositiva 1"/>
          <p:cNvSpPr>
            <a:spLocks noGrp="1" noRot="1" noChangeAspect="1" noTextEdit="1"/>
          </p:cNvSpPr>
          <p:nvPr>
            <p:ph type="sldImg"/>
          </p:nvPr>
        </p:nvSpPr>
        <p:spPr>
          <a:ln/>
        </p:spPr>
      </p:sp>
      <p:sp>
        <p:nvSpPr>
          <p:cNvPr id="195587"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ALTRES:</a:t>
            </a:r>
          </a:p>
          <a:p>
            <a:r>
              <a:rPr lang="ca-ES" smtClean="0">
                <a:latin typeface="Arial" pitchFamily="34" charset="0"/>
                <a:ea typeface="ＭＳ Ｐゴシック" pitchFamily="34" charset="-128"/>
              </a:rPr>
              <a:t>CAS 4: CEFALEES I MUCOSITAT</a:t>
            </a:r>
          </a:p>
          <a:p>
            <a:r>
              <a:rPr lang="ca-ES" smtClean="0">
                <a:latin typeface="Arial" pitchFamily="34" charset="0"/>
                <a:ea typeface="ＭＳ Ｐゴシック" pitchFamily="34" charset="-128"/>
              </a:rPr>
              <a:t>CAS 5: ODINFAGIA</a:t>
            </a:r>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37313D3E-95B3-45E0-A135-C232BE7F7071}" type="slidenum">
              <a:rPr lang="es-ES" sz="1200">
                <a:latin typeface="Arial" charset="0"/>
                <a:ea typeface="ＭＳ Ｐゴシック" charset="0"/>
              </a:rPr>
              <a:pPr algn="r">
                <a:defRPr/>
              </a:pPr>
              <a:t>6</a:t>
            </a:fld>
            <a:endParaRPr lang="es-ES" sz="1200">
              <a:latin typeface="Arial" charset="0"/>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pPr eaLnBrk="1" hangingPunct="1"/>
            <a:r>
              <a:rPr lang="es-ES_tradnl" smtClean="0">
                <a:latin typeface="Arial" pitchFamily="34" charset="0"/>
                <a:ea typeface="ＭＳ Ｐゴシック" pitchFamily="34" charset="-128"/>
              </a:rPr>
              <a:t>Els nous brots es poden explicar per:</a:t>
            </a:r>
          </a:p>
          <a:p>
            <a:pPr lvl="1" eaLnBrk="1" hangingPunct="1"/>
            <a:r>
              <a:rPr lang="es-ES_tradnl" smtClean="0">
                <a:latin typeface="Arial" pitchFamily="34" charset="0"/>
                <a:ea typeface="ＭＳ Ｐゴシック" pitchFamily="34" charset="-128"/>
              </a:rPr>
              <a:t>La immigració / viatgers no-mal vacunats</a:t>
            </a:r>
          </a:p>
          <a:p>
            <a:pPr lvl="1" eaLnBrk="1" hangingPunct="1"/>
            <a:r>
              <a:rPr lang="es-ES_tradnl" smtClean="0">
                <a:latin typeface="Arial" pitchFamily="34" charset="0"/>
                <a:ea typeface="ＭＳ Ｐゴシック" pitchFamily="34" charset="-128"/>
              </a:rPr>
              <a:t>La falta de vacunació en certs grups de població autòctona</a:t>
            </a:r>
          </a:p>
          <a:p>
            <a:pPr lvl="1" eaLnBrk="1" hangingPunct="1"/>
            <a:r>
              <a:rPr lang="es-ES_tradnl" smtClean="0">
                <a:latin typeface="Arial" pitchFamily="34" charset="0"/>
                <a:ea typeface="ＭＳ Ｐゴシック" pitchFamily="34" charset="-128"/>
              </a:rPr>
              <a:t>Immunitat vacunal &lt; immunitat adquirida</a:t>
            </a:r>
            <a:endParaRPr lang="ca-ES" sz="1400" smtClean="0">
              <a:latin typeface="Arial" pitchFamily="34" charset="0"/>
              <a:ea typeface="ＭＳ Ｐゴシック" pitchFamily="34" charset="-128"/>
            </a:endParaRPr>
          </a:p>
          <a:p>
            <a:endParaRPr lang="es-ES" smtClean="0">
              <a:latin typeface="Arial"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Marcador de imagen de diapositiva 1"/>
          <p:cNvSpPr>
            <a:spLocks noGrp="1" noRot="1" noChangeAspect="1" noTextEdit="1"/>
          </p:cNvSpPr>
          <p:nvPr>
            <p:ph type="sldImg"/>
          </p:nvPr>
        </p:nvSpPr>
        <p:spPr>
          <a:ln/>
        </p:spPr>
      </p:sp>
      <p:sp>
        <p:nvSpPr>
          <p:cNvPr id="3" name="Marcador de notas 2"/>
          <p:cNvSpPr>
            <a:spLocks noGrp="1"/>
          </p:cNvSpPr>
          <p:nvPr>
            <p:ph type="body" idx="1"/>
          </p:nvPr>
        </p:nvSpPr>
        <p:spPr/>
        <p:txBody>
          <a:bodyPr/>
          <a:lstStyle/>
          <a:p>
            <a:pPr marL="171450" indent="-171450" defTabSz="457200">
              <a:spcBef>
                <a:spcPct val="0"/>
              </a:spcBef>
              <a:buFontTx/>
              <a:buChar char="-"/>
            </a:pPr>
            <a:r>
              <a:rPr lang="ca-ES" smtClean="0">
                <a:latin typeface="Arial" pitchFamily="34" charset="0"/>
                <a:ea typeface="ＭＳ Ｐゴシック" pitchFamily="34" charset="-128"/>
              </a:rPr>
              <a:t>En total, 976 casos de sarampión fueron confirmados en el período epidémico 2011-2012. </a:t>
            </a:r>
          </a:p>
          <a:p>
            <a:pPr marL="171450" indent="-171450" defTabSz="457200">
              <a:spcBef>
                <a:spcPct val="0"/>
              </a:spcBef>
              <a:buFontTx/>
              <a:buChar char="-"/>
            </a:pPr>
            <a:r>
              <a:rPr lang="ca-ES" smtClean="0">
                <a:latin typeface="Arial" pitchFamily="34" charset="0"/>
                <a:ea typeface="ＭＳ Ｐゴシック" pitchFamily="34" charset="-128"/>
              </a:rPr>
              <a:t>La distribución temporal muestra 3 ondas de amplitud constante: 12 a 15 semanas. </a:t>
            </a:r>
          </a:p>
          <a:p>
            <a:pPr marL="171450" indent="-171450" defTabSz="457200">
              <a:spcBef>
                <a:spcPct val="0"/>
              </a:spcBef>
              <a:buFontTx/>
              <a:buChar char="-"/>
            </a:pPr>
            <a:endParaRPr lang="ca-ES" smtClean="0">
              <a:latin typeface="Arial" pitchFamily="34" charset="0"/>
              <a:ea typeface="ＭＳ Ｐゴシック" pitchFamily="34" charset="-128"/>
            </a:endParaRPr>
          </a:p>
          <a:p>
            <a:pPr marL="171450" indent="-171450" defTabSz="457200">
              <a:spcBef>
                <a:spcPct val="0"/>
              </a:spcBef>
              <a:buFontTx/>
              <a:buChar char="-"/>
            </a:pPr>
            <a:r>
              <a:rPr lang="ca-ES" smtClean="0">
                <a:latin typeface="Arial" pitchFamily="34" charset="0"/>
                <a:ea typeface="ＭＳ Ｐゴシック" pitchFamily="34" charset="-128"/>
              </a:rPr>
              <a:t>Aqui hi va lu de la diapo següent</a:t>
            </a:r>
          </a:p>
          <a:p>
            <a:pPr marL="171450" indent="-171450" defTabSz="457200">
              <a:spcBef>
                <a:spcPct val="0"/>
              </a:spcBef>
              <a:buFontTx/>
              <a:buChar char="-"/>
            </a:pPr>
            <a:endParaRPr lang="ca-ES" smtClean="0">
              <a:latin typeface="Arial" pitchFamily="34" charset="0"/>
              <a:ea typeface="ＭＳ Ｐゴシック" pitchFamily="34" charset="-128"/>
            </a:endParaRPr>
          </a:p>
          <a:p>
            <a:pPr marL="171450" indent="-171450" defTabSz="457200">
              <a:spcBef>
                <a:spcPct val="0"/>
              </a:spcBef>
              <a:buFontTx/>
              <a:buChar char="-"/>
            </a:pPr>
            <a:r>
              <a:rPr lang="ca-ES" smtClean="0">
                <a:latin typeface="Arial" pitchFamily="34" charset="0"/>
                <a:ea typeface="ＭＳ Ｐゴシック" pitchFamily="34" charset="-128"/>
              </a:rPr>
              <a:t>Aquí hi va lu deles serologies (dues diapos enllà)</a:t>
            </a:r>
          </a:p>
          <a:p>
            <a:pPr marL="171450" indent="-171450" defTabSz="457200">
              <a:spcBef>
                <a:spcPct val="0"/>
              </a:spcBef>
            </a:pPr>
            <a:endParaRPr lang="ca-ES" smtClean="0">
              <a:latin typeface="Arial" pitchFamily="34" charset="0"/>
              <a:ea typeface="ＭＳ Ｐゴシック" pitchFamily="34" charset="-128"/>
            </a:endParaRPr>
          </a:p>
          <a:p>
            <a:pPr marL="171450" indent="-171450" defTabSz="457200">
              <a:spcBef>
                <a:spcPct val="0"/>
              </a:spcBef>
              <a:buFontTx/>
              <a:buChar char="-"/>
            </a:pPr>
            <a:r>
              <a:rPr lang="ca-ES" smtClean="0">
                <a:latin typeface="Arial" pitchFamily="34" charset="0"/>
                <a:ea typeface="ＭＳ Ｐゴシック" pitchFamily="34" charset="-128"/>
              </a:rPr>
              <a:t>La epidemia tuvo su origen en la importación de casos a un territorio con insuficiente protección inmunitaria contra el sarampión. Su impacto y desarrollo estuvo condicionado por la cobertura vacunal previa, el patrón social y étnico de diferentes territorios y barrios, y la aplicación extensiva de profilaxis postexposición a contactos escolares y familiares de casos. ©</a:t>
            </a:r>
          </a:p>
          <a:p>
            <a:pPr marL="171450" indent="-171450" defTabSz="457200">
              <a:spcBef>
                <a:spcPct val="0"/>
              </a:spcBef>
              <a:buFontTx/>
              <a:buChar char="-"/>
            </a:pPr>
            <a:endParaRPr lang="ca-ES" smtClean="0">
              <a:latin typeface="Arial" pitchFamily="34" charset="0"/>
              <a:ea typeface="ＭＳ Ｐゴシック" pitchFamily="34" charset="-128"/>
            </a:endParaRPr>
          </a:p>
          <a:p>
            <a:pPr marL="171450" indent="-171450" defTabSz="457200">
              <a:spcBef>
                <a:spcPct val="0"/>
              </a:spcBef>
            </a:pPr>
            <a:endParaRPr lang="ca-ES" smtClean="0">
              <a:latin typeface="Arial" pitchFamily="34" charset="0"/>
              <a:ea typeface="ＭＳ Ｐゴシック" pitchFamily="34" charset="-128"/>
            </a:endParaRPr>
          </a:p>
          <a:p>
            <a:pPr marL="171450" indent="-171450" defTabSz="457200">
              <a:spcBef>
                <a:spcPct val="0"/>
              </a:spcBef>
            </a:pPr>
            <a:endParaRPr lang="ca-ES" smtClean="0">
              <a:latin typeface="Arial" pitchFamily="34" charset="0"/>
              <a:ea typeface="ＭＳ Ｐゴシック" pitchFamily="34" charset="-128"/>
            </a:endParaRPr>
          </a:p>
        </p:txBody>
      </p:sp>
      <p:sp>
        <p:nvSpPr>
          <p:cNvPr id="178180"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FDD708E7-D0E1-4091-BF93-36383B90F7D6}" type="slidenum">
              <a:rPr lang="ca-ES" sz="1200">
                <a:latin typeface="Calibri" pitchFamily="34" charset="0"/>
              </a:rPr>
              <a:pPr algn="r" defTabSz="457200"/>
              <a:t>64</a:t>
            </a:fld>
            <a:endParaRPr lang="ca-ES"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Marcador de imagen de diapositiva 1"/>
          <p:cNvSpPr>
            <a:spLocks noGrp="1" noRot="1" noChangeAspect="1" noTextEdit="1"/>
          </p:cNvSpPr>
          <p:nvPr>
            <p:ph type="sldImg"/>
          </p:nvPr>
        </p:nvSpPr>
        <p:spPr>
          <a:ln/>
        </p:spPr>
      </p:sp>
      <p:sp>
        <p:nvSpPr>
          <p:cNvPr id="3" name="Marcador de notas 2"/>
          <p:cNvSpPr>
            <a:spLocks noGrp="1"/>
          </p:cNvSpPr>
          <p:nvPr>
            <p:ph type="body" idx="1"/>
          </p:nvPr>
        </p:nvSpPr>
        <p:spPr/>
        <p:txBody>
          <a:bodyPr/>
          <a:lstStyle/>
          <a:p>
            <a:pPr marL="171450" indent="-171450" defTabSz="457200">
              <a:spcBef>
                <a:spcPct val="0"/>
              </a:spcBef>
              <a:buFontTx/>
              <a:buChar char="-"/>
            </a:pPr>
            <a:r>
              <a:rPr lang="ca-ES" smtClean="0">
                <a:latin typeface="Arial" pitchFamily="34" charset="0"/>
                <a:ea typeface="ＭＳ Ｐゴシック" pitchFamily="34" charset="-128"/>
              </a:rPr>
              <a:t>La proporción de sujetos no vacunados y con estado vacunal desconocido alcanzó el 85% de los casos. </a:t>
            </a:r>
          </a:p>
          <a:p>
            <a:pPr marL="171450" indent="-171450" defTabSz="457200">
              <a:spcBef>
                <a:spcPct val="0"/>
              </a:spcBef>
              <a:buFontTx/>
              <a:buChar char="-"/>
            </a:pPr>
            <a:r>
              <a:rPr lang="ca-ES" smtClean="0">
                <a:latin typeface="Arial" pitchFamily="34" charset="0"/>
                <a:ea typeface="ＭＳ Ｐゴシック" pitchFamily="34" charset="-128"/>
              </a:rPr>
              <a:t>Se documentaron 25 brotes, 499 casos asociados; en 7 de 10 brotes comunitarios, el inicio ocurrió en población de etnia gitana sin vacunar. </a:t>
            </a:r>
          </a:p>
          <a:p>
            <a:pPr marL="171450" indent="-171450" defTabSz="457200">
              <a:spcBef>
                <a:spcPct val="0"/>
              </a:spcBef>
              <a:buFontTx/>
              <a:buChar char="-"/>
            </a:pPr>
            <a:r>
              <a:rPr lang="ca-ES" smtClean="0">
                <a:latin typeface="Arial" pitchFamily="34" charset="0"/>
                <a:ea typeface="ＭＳ Ｐゴシック" pitchFamily="34" charset="-128"/>
              </a:rPr>
              <a:t>En la ciudad de Valencia se aplicó profilaxis postexposición en 32 colegios, observándose bajas coberturas, entre el 63 y el 77%, en 8 centros e inferiores al 50% en 4. </a:t>
            </a:r>
          </a:p>
          <a:p>
            <a:pPr marL="171450" indent="-171450" defTabSz="457200">
              <a:spcBef>
                <a:spcPct val="0"/>
              </a:spcBef>
            </a:pPr>
            <a:endParaRPr lang="ca-ES" smtClean="0">
              <a:latin typeface="Arial" pitchFamily="34" charset="0"/>
              <a:ea typeface="ＭＳ Ｐゴシック" pitchFamily="34" charset="-128"/>
            </a:endParaRPr>
          </a:p>
        </p:txBody>
      </p:sp>
      <p:sp>
        <p:nvSpPr>
          <p:cNvPr id="180228"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E3EC0C8C-7245-46B9-91BE-13AF5D5BBC28}" type="slidenum">
              <a:rPr lang="ca-ES" sz="1200">
                <a:latin typeface="Calibri" pitchFamily="34" charset="0"/>
              </a:rPr>
              <a:pPr algn="r" defTabSz="457200"/>
              <a:t>65</a:t>
            </a:fld>
            <a:endParaRPr lang="ca-ES"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Marcador de imagen de diapositiva 1"/>
          <p:cNvSpPr>
            <a:spLocks noGrp="1" noRot="1" noChangeAspect="1" noTextEdit="1"/>
          </p:cNvSpPr>
          <p:nvPr>
            <p:ph type="sldImg"/>
          </p:nvPr>
        </p:nvSpPr>
        <p:spPr>
          <a:ln/>
        </p:spPr>
      </p:sp>
      <p:sp>
        <p:nvSpPr>
          <p:cNvPr id="182275" name="Marcador de notas 2"/>
          <p:cNvSpPr>
            <a:spLocks noGrp="1"/>
          </p:cNvSpPr>
          <p:nvPr>
            <p:ph type="body" idx="1"/>
          </p:nvPr>
        </p:nvSpPr>
        <p:spPr>
          <a:noFill/>
        </p:spPr>
        <p:txBody>
          <a:bodyPr/>
          <a:lstStyle/>
          <a:p>
            <a:pPr defTabSz="457200">
              <a:spcBef>
                <a:spcPct val="0"/>
              </a:spcBef>
            </a:pPr>
            <a:r>
              <a:rPr lang="ca-ES" smtClean="0">
                <a:latin typeface="Arial" pitchFamily="34" charset="0"/>
                <a:ea typeface="ＭＳ Ｐゴシック" pitchFamily="34" charset="-128"/>
              </a:rPr>
              <a:t>- La tasa de serologías negativas fue del 12,4%, destacando los menores de 16 meses con el 44,8%. Las cohortes de 20 a 59 años presentaron tasas de negatividad del </a:t>
            </a:r>
            <a:r>
              <a:rPr lang="da-DK" smtClean="0">
                <a:latin typeface="Arial" pitchFamily="34" charset="0"/>
                <a:ea typeface="ＭＳ Ｐゴシック" pitchFamily="34" charset="-128"/>
              </a:rPr>
              <a:t>13,5 al 5,9%.</a:t>
            </a:r>
            <a:endParaRPr lang="ca-ES" smtClean="0">
              <a:latin typeface="Arial" pitchFamily="34" charset="0"/>
              <a:ea typeface="ＭＳ Ｐゴシック" pitchFamily="34" charset="-128"/>
            </a:endParaRPr>
          </a:p>
          <a:p>
            <a:pPr defTabSz="457200">
              <a:spcBef>
                <a:spcPct val="0"/>
              </a:spcBef>
            </a:pPr>
            <a:endParaRPr lang="ca-ES" smtClean="0">
              <a:latin typeface="Arial" pitchFamily="34" charset="0"/>
              <a:ea typeface="ＭＳ Ｐゴシック" pitchFamily="34" charset="-128"/>
            </a:endParaRPr>
          </a:p>
        </p:txBody>
      </p:sp>
      <p:sp>
        <p:nvSpPr>
          <p:cNvPr id="182276"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5A87D747-A3E7-4203-AF17-31399C335662}" type="slidenum">
              <a:rPr lang="ca-ES" sz="1200">
                <a:latin typeface="Calibri" pitchFamily="34" charset="0"/>
              </a:rPr>
              <a:pPr algn="r" defTabSz="457200"/>
              <a:t>66</a:t>
            </a:fld>
            <a:endParaRPr lang="ca-ES"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Marcador de imagen de diapositiva 1"/>
          <p:cNvSpPr>
            <a:spLocks noGrp="1" noRot="1" noChangeAspect="1" noTextEdit="1"/>
          </p:cNvSpPr>
          <p:nvPr>
            <p:ph type="sldImg"/>
          </p:nvPr>
        </p:nvSpPr>
        <p:spPr>
          <a:ln/>
        </p:spPr>
      </p:sp>
      <p:sp>
        <p:nvSpPr>
          <p:cNvPr id="199683" name="Marcador de notas 2"/>
          <p:cNvSpPr>
            <a:spLocks noGrp="1"/>
          </p:cNvSpPr>
          <p:nvPr>
            <p:ph type="body" idx="1"/>
          </p:nvPr>
        </p:nvSpPr>
        <p:spPr>
          <a:noFill/>
        </p:spPr>
        <p:txBody>
          <a:bodyPr/>
          <a:lstStyle/>
          <a:p>
            <a:r>
              <a:rPr lang="ca-ES" smtClean="0">
                <a:latin typeface="Arial" pitchFamily="34" charset="0"/>
                <a:ea typeface="ＭＳ Ｐゴシック" pitchFamily="34" charset="-128"/>
              </a:rPr>
              <a:t>ALTRES:</a:t>
            </a:r>
          </a:p>
          <a:p>
            <a:r>
              <a:rPr lang="ca-ES" smtClean="0">
                <a:latin typeface="Arial" pitchFamily="34" charset="0"/>
                <a:ea typeface="ＭＳ Ｐゴシック" pitchFamily="34" charset="-128"/>
              </a:rPr>
              <a:t>CAS 4: CEFALEES I MUCOSITAT</a:t>
            </a:r>
          </a:p>
          <a:p>
            <a:r>
              <a:rPr lang="ca-ES" smtClean="0">
                <a:latin typeface="Arial" pitchFamily="34" charset="0"/>
                <a:ea typeface="ＭＳ Ｐゴシック" pitchFamily="34" charset="-128"/>
              </a:rPr>
              <a:t>CAS 5: ODINFAGIA</a:t>
            </a:r>
          </a:p>
        </p:txBody>
      </p:sp>
      <p:sp>
        <p:nvSpPr>
          <p:cNvPr id="4" name="Marcador de número de diapositiva 3"/>
          <p:cNvSpPr txBox="1">
            <a:spLocks noGrp="1"/>
          </p:cNvSpPr>
          <p:nvPr/>
        </p:nvSpPr>
        <p:spPr bwMode="auto">
          <a:xfrm>
            <a:off x="3884613" y="8685213"/>
            <a:ext cx="29718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8D772F68-FD08-4256-A4FA-7037AB27252A}" type="slidenum">
              <a:rPr lang="es-ES" sz="1200">
                <a:latin typeface="Arial" charset="0"/>
                <a:ea typeface="ＭＳ Ｐゴシック" charset="0"/>
              </a:rPr>
              <a:pPr algn="r">
                <a:defRPr/>
              </a:pPr>
              <a:t>7</a:t>
            </a:fld>
            <a:endParaRPr lang="es-ES" sz="1200">
              <a:latin typeface="Arial" charset="0"/>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ca-ES" smtClean="0">
                <a:latin typeface="Arial" pitchFamily="34" charset="0"/>
                <a:ea typeface="ＭＳ Ｐゴシック" pitchFamily="34" charset="-128"/>
              </a:rPr>
              <a:t>- 497 extracciones  realitzades a urgències</a:t>
            </a:r>
          </a:p>
          <a:p>
            <a:r>
              <a:rPr lang="ca-ES" smtClean="0">
                <a:latin typeface="Arial" pitchFamily="34" charset="0"/>
                <a:ea typeface="ＭＳ Ｐゴシック" pitchFamily="34" charset="-128"/>
              </a:rPr>
              <a:t>- 30 professionales: serologias  negativs (6%)</a:t>
            </a:r>
          </a:p>
          <a:p>
            <a:r>
              <a:rPr lang="ca-ES" smtClean="0">
                <a:latin typeface="Arial" pitchFamily="34" charset="0"/>
                <a:ea typeface="ＭＳ Ｐゴシック" pitchFamily="34" charset="-128"/>
              </a:rPr>
              <a:t>- Esto  coincide con la mayoria de estudios  epidemiologicos que indican  que el  95% de los  adultos estan  inmunizados y  otro 5 % nolo estan</a:t>
            </a:r>
          </a:p>
          <a:p>
            <a:r>
              <a:rPr lang="ca-ES" smtClean="0">
                <a:latin typeface="Arial" pitchFamily="34" charset="0"/>
                <a:ea typeface="ＭＳ Ｐゴシック" pitchFamily="34" charset="-128"/>
              </a:rPr>
              <a:t>- A los  prefesionales  no inmunizados se  les  ofrece la  vacunación  triple  virica en  dos  dosis y  despues se  tendrá  que  verificar  la  respuesta vacunal</a:t>
            </a:r>
          </a:p>
          <a:p>
            <a:endParaRPr lang="ca-ES" smtClean="0">
              <a:latin typeface="Arial" pitchFamily="34" charset="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imagen de diapositiva 1"/>
          <p:cNvSpPr>
            <a:spLocks noGrp="1" noRot="1" noChangeAspect="1"/>
          </p:cNvSpPr>
          <p:nvPr>
            <p:ph type="sldImg"/>
          </p:nvPr>
        </p:nvSpPr>
        <p:spPr>
          <a:ln/>
        </p:spPr>
      </p:sp>
      <p:sp>
        <p:nvSpPr>
          <p:cNvPr id="106498" name="Marcador de notas 2"/>
          <p:cNvSpPr>
            <a:spLocks noGrp="1"/>
          </p:cNvSpPr>
          <p:nvPr>
            <p:ph type="body" idx="1"/>
          </p:nvPr>
        </p:nvSpPr>
        <p:spPr>
          <a:noFill/>
        </p:spPr>
        <p:txBody>
          <a:bodyPr/>
          <a:lstStyle/>
          <a:p>
            <a:endParaRPr lang="ca-ES" smtClean="0">
              <a:latin typeface="Arial" pitchFamily="34" charset="0"/>
              <a:ea typeface="ＭＳ Ｐゴシック" pitchFamily="34" charset="-128"/>
            </a:endParaRPr>
          </a:p>
        </p:txBody>
      </p:sp>
      <p:sp>
        <p:nvSpPr>
          <p:cNvPr id="4" name="Marcador de número de diapositiva 3"/>
          <p:cNvSpPr>
            <a:spLocks noGrp="1"/>
          </p:cNvSpPr>
          <p:nvPr>
            <p:ph type="sldNum" sz="quarter" idx="5"/>
          </p:nvPr>
        </p:nvSpPr>
        <p:spPr/>
        <p:txBody>
          <a:bodyPr/>
          <a:lstStyle/>
          <a:p>
            <a:pPr>
              <a:defRPr/>
            </a:pPr>
            <a:fld id="{2C7B8C4A-9EE8-43E2-A1D9-D25EDD16B153}" type="slidenum">
              <a:rPr lang="es-ES" smtClean="0"/>
              <a:pPr>
                <a:defRPr/>
              </a:pPr>
              <a:t>80</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ca-E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ca-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F2CBC33-8DDB-4031-869F-08CBBA6562E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D614929-4787-4F96-B492-BC3AAA5010E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ca-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61E8C04-C867-4EAA-9C18-EBBA2B2A489A}"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8FD16A6-287E-48EB-A23F-8FB8B3BB85B0}"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smtClean="0"/>
            </a:lvl1pPr>
          </a:lstStyle>
          <a:p>
            <a:pPr>
              <a:defRPr/>
            </a:pPr>
            <a:fld id="{2441896A-6F9F-46B7-96B7-DDABABAA256B}"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128E47B4-EA44-4FA0-86CE-D767BD82CF87}"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5542601B-46C7-4D9A-8779-8FC6DFEB8610}"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44C6C9DD-CA54-4A0D-A7F8-3E5FB1A61B35}"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CF2B875E-24EB-46CD-964F-B03484B5DAC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fld id="{8A0F41B2-194E-4AD8-825F-661AB097513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fld id="{3EA250BA-5D61-4431-A7BD-96C2F07DC4B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E06E046-52C3-44E7-8650-2FBF3A0B3459}"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fld id="{64A678C0-444B-4B60-A094-78C7F82A4F7F}"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B682A521-A7CD-464B-9904-1E1640221FEB}"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760CF5F1-6260-40EC-AF66-767B4D81F068}"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D15758F2-A891-4F00-97F1-66DA4D64AD9E}"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fld id="{68B7A40B-6C8F-4AFC-B122-8898E3A4380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ca-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5751112-E35C-4C52-A121-78187BA8E98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22FFA6A-AB07-4949-B1EA-EEF202DEF7A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ca-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03DCF62-912A-4F37-B38F-458FFF3ED16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F7DE197-D985-493C-B09F-A0266497D53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737D461-992D-4D61-9860-1A3A5330861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ca-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ca-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8137F05-B9F1-426F-9611-6C39FFC50FF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ca-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86DCF2-345F-4483-B24C-E39562BB110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0"/>
                <a:cs typeface="+mn-cs"/>
              </a:defRPr>
            </a:lvl1pPr>
          </a:lstStyle>
          <a:p>
            <a:pPr>
              <a:defRPr/>
            </a:pPr>
            <a:fld id="{89614673-437A-48C0-8A20-3EC0C7A2137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pPr>
              <a:defRPr/>
            </a:pPr>
            <a:fld id="{EBD4C6BF-0754-4449-AF7C-990CA548A8E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ＭＳ Ｐゴシック" pitchFamily="34" charset="-128"/>
        </a:defRPr>
      </a:lvl2pPr>
      <a:lvl3pPr algn="ctr" rtl="0" fontAlgn="base">
        <a:spcBef>
          <a:spcPct val="0"/>
        </a:spcBef>
        <a:spcAft>
          <a:spcPct val="0"/>
        </a:spcAft>
        <a:defRPr sz="4400">
          <a:solidFill>
            <a:schemeClr val="tx2"/>
          </a:solidFill>
          <a:latin typeface="Arial" pitchFamily="34" charset="0"/>
          <a:ea typeface="ＭＳ Ｐゴシック" pitchFamily="34" charset="-128"/>
        </a:defRPr>
      </a:lvl3pPr>
      <a:lvl4pPr algn="ctr" rtl="0" fontAlgn="base">
        <a:spcBef>
          <a:spcPct val="0"/>
        </a:spcBef>
        <a:spcAft>
          <a:spcPct val="0"/>
        </a:spcAft>
        <a:defRPr sz="4400">
          <a:solidFill>
            <a:schemeClr val="tx2"/>
          </a:solidFill>
          <a:latin typeface="Arial" pitchFamily="34" charset="0"/>
          <a:ea typeface="ＭＳ Ｐゴシック" pitchFamily="34" charset="-128"/>
        </a:defRPr>
      </a:lvl4pPr>
      <a:lvl5pPr algn="ctr" rtl="0" fontAlgn="base">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image" Target="../media/image53.gif"/><Relationship Id="rId5" Type="http://schemas.openxmlformats.org/officeDocument/2006/relationships/image" Target="../media/image44.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freepik.es/index.php?goto=27&amp;opciondownload=17&amp;id=aHR0cDovL3d3dy5vcGVuY2xpcGFydC5vcmcvZGV0YWlsL2Fycm93X2JsdWVfdXAtYnktamVhbl92aWN0b3JfYmFsaW4=&amp;fileid=518578"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7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70.xml"/><Relationship Id="rId7" Type="http://schemas.openxmlformats.org/officeDocument/2006/relationships/image" Target="../media/image84.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oleObject" Target="../embeddings/Gr_fico_de_Microsoft_Office_Excel2.xls"/></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88.png"/><Relationship Id="rId10" Type="http://schemas.openxmlformats.org/officeDocument/2006/relationships/image" Target="../media/image63.jpeg"/><Relationship Id="rId4" Type="http://schemas.openxmlformats.org/officeDocument/2006/relationships/image" Target="../media/image87.png"/><Relationship Id="rId9" Type="http://schemas.openxmlformats.org/officeDocument/2006/relationships/image" Target="../media/image9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4213" y="1052513"/>
            <a:ext cx="7772400" cy="2016125"/>
          </a:xfrm>
        </p:spPr>
        <p:txBody>
          <a:bodyPr/>
          <a:lstStyle/>
          <a:p>
            <a:pPr eaLnBrk="1" hangingPunct="1"/>
            <a:r>
              <a:rPr lang="es-ES_tradnl" sz="4000" smtClean="0"/>
              <a:t>EL XARAMPIÓ A URGÈNCIES,</a:t>
            </a:r>
            <a:r>
              <a:rPr lang="es-ES_tradnl" smtClean="0"/>
              <a:t/>
            </a:r>
            <a:br>
              <a:rPr lang="es-ES_tradnl" smtClean="0"/>
            </a:br>
            <a:r>
              <a:rPr lang="es-ES_tradnl" sz="2800" smtClean="0"/>
              <a:t>un repte per al diagnòstic i el maneig clínic</a:t>
            </a:r>
            <a:endParaRPr lang="es-ES" smtClean="0"/>
          </a:p>
        </p:txBody>
      </p:sp>
      <p:sp>
        <p:nvSpPr>
          <p:cNvPr id="15362" name="Rectangle 3"/>
          <p:cNvSpPr>
            <a:spLocks noGrp="1" noChangeArrowheads="1"/>
          </p:cNvSpPr>
          <p:nvPr>
            <p:ph type="subTitle" idx="1"/>
          </p:nvPr>
        </p:nvSpPr>
        <p:spPr>
          <a:xfrm>
            <a:off x="684213" y="3068638"/>
            <a:ext cx="7775575" cy="1800225"/>
          </a:xfrm>
        </p:spPr>
        <p:txBody>
          <a:bodyPr/>
          <a:lstStyle/>
          <a:p>
            <a:pPr eaLnBrk="1" hangingPunct="1"/>
            <a:endParaRPr lang="es-ES_tradnl" sz="2800" smtClean="0"/>
          </a:p>
          <a:p>
            <a:pPr eaLnBrk="1" hangingPunct="1"/>
            <a:r>
              <a:rPr lang="es-ES_tradnl" sz="2800" smtClean="0"/>
              <a:t>Eugènia Agut Busquet</a:t>
            </a:r>
          </a:p>
          <a:p>
            <a:pPr eaLnBrk="1" hangingPunct="1"/>
            <a:r>
              <a:rPr lang="es-ES_tradnl" sz="2600" smtClean="0"/>
              <a:t>5 de Juny de 2014</a:t>
            </a:r>
            <a:endParaRPr lang="es-ES" sz="2600" smtClean="0"/>
          </a:p>
          <a:p>
            <a:pPr eaLnBrk="1" hangingPunct="1"/>
            <a:endParaRPr lang="es-ES_tradnl" sz="2800" smtClean="0"/>
          </a:p>
        </p:txBody>
      </p:sp>
      <p:pic>
        <p:nvPicPr>
          <p:cNvPr id="15363" name="Imagen 1" descr="Log_color_hor_3_HS.png"/>
          <p:cNvPicPr>
            <a:picLocks noChangeAspect="1"/>
          </p:cNvPicPr>
          <p:nvPr/>
        </p:nvPicPr>
        <p:blipFill>
          <a:blip r:embed="rId3"/>
          <a:srcRect/>
          <a:stretch>
            <a:fillRect/>
          </a:stretch>
        </p:blipFill>
        <p:spPr bwMode="auto">
          <a:xfrm>
            <a:off x="395288" y="404813"/>
            <a:ext cx="3103562" cy="833437"/>
          </a:xfrm>
          <a:prstGeom prst="rect">
            <a:avLst/>
          </a:prstGeom>
          <a:noFill/>
          <a:ln w="9525">
            <a:noFill/>
            <a:miter lim="800000"/>
            <a:headEnd/>
            <a:tailEnd/>
          </a:ln>
        </p:spPr>
      </p:pic>
      <p:pic>
        <p:nvPicPr>
          <p:cNvPr id="15364" name="Imagen 3" descr="Aerea_apaisada_prova_Web.jpg"/>
          <p:cNvPicPr>
            <a:picLocks noChangeAspect="1"/>
          </p:cNvPicPr>
          <p:nvPr/>
        </p:nvPicPr>
        <p:blipFill>
          <a:blip r:embed="rId4"/>
          <a:srcRect/>
          <a:stretch>
            <a:fillRect/>
          </a:stretch>
        </p:blipFill>
        <p:spPr bwMode="auto">
          <a:xfrm>
            <a:off x="107950" y="5229225"/>
            <a:ext cx="88773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s-ES_tradnl" sz="3200" smtClean="0">
                <a:cs typeface="+mj-cs"/>
              </a:rPr>
              <a:t>CAS 1</a:t>
            </a:r>
            <a:endParaRPr lang="es-ES" sz="3200" smtClean="0">
              <a:cs typeface="+mj-cs"/>
            </a:endParaRPr>
          </a:p>
        </p:txBody>
      </p:sp>
      <p:sp>
        <p:nvSpPr>
          <p:cNvPr id="25602" name="Rectangle 3"/>
          <p:cNvSpPr>
            <a:spLocks noGrp="1" noChangeArrowheads="1"/>
          </p:cNvSpPr>
          <p:nvPr>
            <p:ph type="body" idx="1"/>
          </p:nvPr>
        </p:nvSpPr>
        <p:spPr/>
        <p:txBody>
          <a:bodyPr/>
          <a:lstStyle/>
          <a:p>
            <a:pPr eaLnBrk="1" hangingPunct="1"/>
            <a:r>
              <a:rPr lang="es-ES_tradnl" sz="2200" smtClean="0"/>
              <a:t>Home, 27 anys</a:t>
            </a:r>
          </a:p>
          <a:p>
            <a:pPr eaLnBrk="1" hangingPunct="1"/>
            <a:r>
              <a:rPr lang="es-ES_tradnl" sz="2200" smtClean="0"/>
              <a:t>Febre 39ºC</a:t>
            </a:r>
          </a:p>
          <a:p>
            <a:pPr eaLnBrk="1" hangingPunct="1"/>
            <a:r>
              <a:rPr lang="es-ES_tradnl" sz="2200" smtClean="0"/>
              <a:t>Hiperèmia conjuntival</a:t>
            </a:r>
          </a:p>
          <a:p>
            <a:pPr eaLnBrk="1" hangingPunct="1"/>
            <a:r>
              <a:rPr lang="es-ES_tradnl" sz="2200" smtClean="0"/>
              <a:t>Taques de Koplik</a:t>
            </a:r>
          </a:p>
          <a:p>
            <a:pPr eaLnBrk="1" hangingPunct="1"/>
            <a:r>
              <a:rPr lang="es-ES_tradnl" sz="2200" smtClean="0"/>
              <a:t>Aparició d’exantema maculopapular el 3r dia de febre</a:t>
            </a:r>
          </a:p>
          <a:p>
            <a:pPr lvl="1" eaLnBrk="1" hangingPunct="1"/>
            <a:r>
              <a:rPr lang="es-ES_tradnl" sz="2200" smtClean="0"/>
              <a:t>No respecta solcs</a:t>
            </a:r>
          </a:p>
          <a:p>
            <a:pPr lvl="1" eaLnBrk="1" hangingPunct="1"/>
            <a:r>
              <a:rPr lang="es-ES_tradnl" sz="2200" smtClean="0"/>
              <a:t>Afectació palmo-plantar</a:t>
            </a:r>
          </a:p>
          <a:p>
            <a:pPr eaLnBrk="1" hangingPunct="1"/>
            <a:r>
              <a:rPr lang="es-ES_tradnl" sz="2200" smtClean="0"/>
              <a:t>Analítica: Leuc 4.710 (N 85.2%) (L11%) (CK 856U/L) (PCR 606)</a:t>
            </a:r>
          </a:p>
          <a:p>
            <a:pPr eaLnBrk="1" hangingPunct="1"/>
            <a:r>
              <a:rPr lang="es-ES_tradnl" sz="2200" smtClean="0"/>
              <a:t>Serologia: IgM positiu, IgG positiu alt</a:t>
            </a:r>
          </a:p>
          <a:p>
            <a:pPr eaLnBrk="1" hangingPunct="1"/>
            <a:r>
              <a:rPr lang="es-ES_tradnl" sz="2200" smtClean="0"/>
              <a:t>Rx tòrax: OK             			</a:t>
            </a:r>
            <a:endParaRPr lang="es-ES" sz="220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s-ES_tradnl" sz="3200" smtClean="0">
                <a:cs typeface="+mj-cs"/>
              </a:rPr>
              <a:t>CAS 2</a:t>
            </a:r>
            <a:endParaRPr lang="es-ES" sz="3200" smtClean="0">
              <a:cs typeface="+mj-cs"/>
            </a:endParaRPr>
          </a:p>
        </p:txBody>
      </p:sp>
      <p:sp>
        <p:nvSpPr>
          <p:cNvPr id="48131" name="Rectangle 3"/>
          <p:cNvSpPr>
            <a:spLocks noGrp="1" noChangeArrowheads="1"/>
          </p:cNvSpPr>
          <p:nvPr>
            <p:ph type="body" idx="1"/>
          </p:nvPr>
        </p:nvSpPr>
        <p:spPr/>
        <p:txBody>
          <a:bodyPr/>
          <a:lstStyle/>
          <a:p>
            <a:pPr eaLnBrk="1" hangingPunct="1">
              <a:defRPr/>
            </a:pPr>
            <a:r>
              <a:rPr lang="es-ES_tradnl" sz="2200" dirty="0" smtClean="0">
                <a:cs typeface="+mn-cs"/>
              </a:rPr>
              <a:t>Home, 19 </a:t>
            </a:r>
            <a:r>
              <a:rPr lang="es-ES_tradnl" sz="2200" dirty="0" err="1" smtClean="0">
                <a:cs typeface="+mn-cs"/>
              </a:rPr>
              <a:t>anys</a:t>
            </a:r>
            <a:endParaRPr lang="es-ES_tradnl" sz="2200" dirty="0" smtClean="0">
              <a:cs typeface="+mn-cs"/>
            </a:endParaRPr>
          </a:p>
          <a:p>
            <a:pPr eaLnBrk="1" hangingPunct="1">
              <a:defRPr/>
            </a:pPr>
            <a:r>
              <a:rPr lang="es-ES_tradnl" sz="2200" dirty="0" err="1" smtClean="0">
                <a:cs typeface="+mn-cs"/>
              </a:rPr>
              <a:t>Febre</a:t>
            </a:r>
            <a:r>
              <a:rPr lang="es-ES_tradnl" sz="2200" dirty="0" smtClean="0">
                <a:cs typeface="+mn-cs"/>
              </a:rPr>
              <a:t> alta de 6 </a:t>
            </a:r>
            <a:r>
              <a:rPr lang="es-ES_tradnl" sz="2200" dirty="0" err="1" smtClean="0">
                <a:cs typeface="+mn-cs"/>
              </a:rPr>
              <a:t>dies</a:t>
            </a:r>
            <a:r>
              <a:rPr lang="es-ES_tradnl" sz="2200" dirty="0" smtClean="0">
                <a:cs typeface="+mn-cs"/>
              </a:rPr>
              <a:t> </a:t>
            </a:r>
            <a:r>
              <a:rPr lang="es-ES_tradnl" sz="2200" dirty="0" err="1" smtClean="0">
                <a:cs typeface="+mn-cs"/>
              </a:rPr>
              <a:t>d’evolució</a:t>
            </a:r>
            <a:endParaRPr lang="es-ES_tradnl" sz="2200" dirty="0" smtClean="0">
              <a:cs typeface="+mn-cs"/>
            </a:endParaRPr>
          </a:p>
          <a:p>
            <a:pPr eaLnBrk="1" hangingPunct="1">
              <a:defRPr/>
            </a:pPr>
            <a:r>
              <a:rPr lang="es-ES_tradnl" sz="2200" dirty="0" err="1" smtClean="0">
                <a:cs typeface="+mn-cs"/>
              </a:rPr>
              <a:t>Odinofagia</a:t>
            </a:r>
            <a:endParaRPr lang="es-ES_tradnl" sz="2200" dirty="0" smtClean="0">
              <a:cs typeface="+mn-cs"/>
            </a:endParaRPr>
          </a:p>
          <a:p>
            <a:pPr eaLnBrk="1" hangingPunct="1">
              <a:defRPr/>
            </a:pPr>
            <a:r>
              <a:rPr lang="es-ES_tradnl" sz="2200" dirty="0" smtClean="0">
                <a:cs typeface="+mn-cs"/>
              </a:rPr>
              <a:t>Des de fa 24hr, </a:t>
            </a:r>
            <a:r>
              <a:rPr lang="es-ES_tradnl" sz="2200" dirty="0" err="1" smtClean="0">
                <a:cs typeface="+mn-cs"/>
              </a:rPr>
              <a:t>adenopaties</a:t>
            </a:r>
            <a:r>
              <a:rPr lang="es-ES_tradnl" sz="2200" dirty="0" smtClean="0">
                <a:cs typeface="+mn-cs"/>
              </a:rPr>
              <a:t> </a:t>
            </a:r>
            <a:r>
              <a:rPr lang="es-ES_tradnl" sz="2200" dirty="0" err="1" smtClean="0">
                <a:cs typeface="+mn-cs"/>
              </a:rPr>
              <a:t>submaxil·lars</a:t>
            </a:r>
            <a:r>
              <a:rPr lang="es-ES_tradnl" sz="2200" dirty="0" smtClean="0">
                <a:cs typeface="+mn-cs"/>
              </a:rPr>
              <a:t>, </a:t>
            </a:r>
            <a:r>
              <a:rPr lang="es-ES_tradnl" sz="2200" dirty="0" err="1" smtClean="0">
                <a:cs typeface="+mn-cs"/>
              </a:rPr>
              <a:t>retroauriculars</a:t>
            </a:r>
            <a:endParaRPr lang="es-ES_tradnl" sz="2200" dirty="0" smtClean="0">
              <a:cs typeface="+mn-cs"/>
            </a:endParaRPr>
          </a:p>
          <a:p>
            <a:pPr eaLnBrk="1" hangingPunct="1">
              <a:defRPr/>
            </a:pPr>
            <a:r>
              <a:rPr lang="es-ES_tradnl" sz="2200" dirty="0" smtClean="0">
                <a:cs typeface="+mn-cs"/>
              </a:rPr>
              <a:t>Exantema </a:t>
            </a:r>
            <a:r>
              <a:rPr lang="es-ES_tradnl" sz="2200" dirty="0" err="1" smtClean="0">
                <a:cs typeface="+mn-cs"/>
              </a:rPr>
              <a:t>morbiliforme</a:t>
            </a:r>
            <a:endParaRPr lang="es-ES_tradnl" sz="2200" dirty="0" smtClean="0">
              <a:cs typeface="+mn-cs"/>
            </a:endParaRPr>
          </a:p>
          <a:p>
            <a:pPr lvl="1" eaLnBrk="1" hangingPunct="1">
              <a:defRPr/>
            </a:pPr>
            <a:r>
              <a:rPr lang="es-ES_tradnl" sz="2200" dirty="0" err="1" smtClean="0"/>
              <a:t>Inici</a:t>
            </a:r>
            <a:r>
              <a:rPr lang="es-ES_tradnl" sz="2200" dirty="0" smtClean="0"/>
              <a:t> en zona </a:t>
            </a:r>
            <a:r>
              <a:rPr lang="es-ES_tradnl" sz="2200" dirty="0" err="1" smtClean="0"/>
              <a:t>retroauricular</a:t>
            </a:r>
            <a:endParaRPr lang="es-ES_tradnl" sz="2200" dirty="0" smtClean="0"/>
          </a:p>
          <a:p>
            <a:pPr lvl="1" eaLnBrk="1" hangingPunct="1">
              <a:defRPr/>
            </a:pPr>
            <a:r>
              <a:rPr lang="es-ES_tradnl" sz="2200" dirty="0" err="1" smtClean="0"/>
              <a:t>Extensió</a:t>
            </a:r>
            <a:r>
              <a:rPr lang="es-ES_tradnl" sz="2200" dirty="0" smtClean="0"/>
              <a:t> posterior a </a:t>
            </a:r>
            <a:r>
              <a:rPr lang="es-ES_tradnl" sz="2200" dirty="0" err="1" smtClean="0"/>
              <a:t>tronc</a:t>
            </a:r>
            <a:r>
              <a:rPr lang="es-ES_tradnl" sz="2200" dirty="0" smtClean="0"/>
              <a:t> i EE</a:t>
            </a:r>
          </a:p>
          <a:p>
            <a:pPr lvl="1" eaLnBrk="1" hangingPunct="1">
              <a:defRPr/>
            </a:pPr>
            <a:r>
              <a:rPr lang="es-ES_tradnl" sz="2200" dirty="0" err="1" smtClean="0"/>
              <a:t>Afectació</a:t>
            </a:r>
            <a:r>
              <a:rPr lang="es-ES_tradnl" sz="2200" dirty="0" smtClean="0"/>
              <a:t> </a:t>
            </a:r>
            <a:r>
              <a:rPr lang="es-ES_tradnl" sz="2200" dirty="0" err="1" smtClean="0"/>
              <a:t>palmoplantar</a:t>
            </a:r>
            <a:endParaRPr lang="es-ES_tradnl" sz="2200" dirty="0" smtClean="0"/>
          </a:p>
          <a:p>
            <a:pPr eaLnBrk="1" hangingPunct="1">
              <a:defRPr/>
            </a:pPr>
            <a:r>
              <a:rPr lang="es-ES_tradnl" sz="2200" dirty="0" smtClean="0">
                <a:cs typeface="+mn-cs"/>
              </a:rPr>
              <a:t>Analítica: </a:t>
            </a:r>
            <a:r>
              <a:rPr lang="es-ES_tradnl" sz="2200" dirty="0" err="1" smtClean="0">
                <a:cs typeface="+mn-cs"/>
              </a:rPr>
              <a:t>Leuc</a:t>
            </a:r>
            <a:r>
              <a:rPr lang="es-ES_tradnl" sz="2200" dirty="0" smtClean="0">
                <a:cs typeface="+mn-cs"/>
              </a:rPr>
              <a:t> 6.480 (N 54.8%) (L 31.2%) (AST 120) </a:t>
            </a:r>
          </a:p>
          <a:p>
            <a:pPr eaLnBrk="1" hangingPunct="1">
              <a:defRPr/>
            </a:pPr>
            <a:r>
              <a:rPr lang="es-ES_tradnl" sz="2200" dirty="0" err="1" smtClean="0">
                <a:cs typeface="+mn-cs"/>
              </a:rPr>
              <a:t>Rx</a:t>
            </a:r>
            <a:r>
              <a:rPr lang="es-ES_tradnl" sz="2200" dirty="0" smtClean="0">
                <a:cs typeface="+mn-cs"/>
              </a:rPr>
              <a:t> </a:t>
            </a:r>
            <a:r>
              <a:rPr lang="es-ES_tradnl" sz="2200" dirty="0" err="1" smtClean="0">
                <a:cs typeface="+mn-cs"/>
              </a:rPr>
              <a:t>tòrax</a:t>
            </a:r>
            <a:r>
              <a:rPr lang="es-ES_tradnl" sz="2200" dirty="0" smtClean="0">
                <a:cs typeface="+mn-cs"/>
              </a:rPr>
              <a:t>: OK</a:t>
            </a:r>
          </a:p>
          <a:p>
            <a:pPr marL="342900" lvl="4" indent="-342900" eaLnBrk="1" hangingPunct="1">
              <a:buFontTx/>
              <a:buChar char="•"/>
              <a:defRPr/>
            </a:pPr>
            <a:r>
              <a:rPr lang="es-ES_tradnl" sz="2200" dirty="0" err="1" smtClean="0"/>
              <a:t>Serologia</a:t>
            </a:r>
            <a:r>
              <a:rPr lang="es-ES_tradnl" sz="2200" dirty="0" smtClean="0"/>
              <a:t>: </a:t>
            </a:r>
            <a:r>
              <a:rPr lang="es-ES_tradnl" sz="2200" dirty="0" err="1" smtClean="0"/>
              <a:t>IgM</a:t>
            </a:r>
            <a:r>
              <a:rPr lang="es-ES_tradnl" sz="2200" dirty="0" smtClean="0"/>
              <a:t> </a:t>
            </a:r>
            <a:r>
              <a:rPr lang="es-ES_tradnl" sz="2200" dirty="0" err="1" smtClean="0"/>
              <a:t>positiu</a:t>
            </a:r>
            <a:r>
              <a:rPr lang="es-ES_tradnl" sz="2200" dirty="0" smtClean="0"/>
              <a:t> </a:t>
            </a:r>
            <a:r>
              <a:rPr lang="es-ES_tradnl" sz="2200" dirty="0" err="1" smtClean="0"/>
              <a:t>baix</a:t>
            </a:r>
            <a:r>
              <a:rPr lang="es-ES_tradnl" sz="2200" dirty="0" smtClean="0"/>
              <a:t>; </a:t>
            </a:r>
            <a:r>
              <a:rPr lang="es-ES_tradnl" sz="2200" dirty="0" err="1" smtClean="0"/>
              <a:t>IgG</a:t>
            </a:r>
            <a:r>
              <a:rPr lang="es-ES_tradnl" sz="2200" dirty="0" smtClean="0"/>
              <a:t> </a:t>
            </a:r>
            <a:r>
              <a:rPr lang="es-ES_tradnl" sz="2200" dirty="0" err="1" smtClean="0"/>
              <a:t>positiu</a:t>
            </a:r>
            <a:endParaRPr lang="es-ES" sz="2200"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20140307_100705"/>
          <p:cNvPicPr>
            <a:picLocks noGrp="1" noChangeAspect="1" noChangeArrowheads="1"/>
          </p:cNvPicPr>
          <p:nvPr>
            <p:ph/>
          </p:nvPr>
        </p:nvPicPr>
        <p:blipFill>
          <a:blip r:embed="rId3" cstate="screen"/>
          <a:srcRect/>
          <a:stretch>
            <a:fillRect/>
          </a:stretch>
        </p:blipFill>
        <p:spPr>
          <a:xfrm>
            <a:off x="669925" y="274638"/>
            <a:ext cx="7802563" cy="5851525"/>
          </a:xfr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s-ES_tradnl" sz="3200" smtClean="0">
                <a:cs typeface="+mj-cs"/>
              </a:rPr>
              <a:t>CAS 4</a:t>
            </a:r>
            <a:endParaRPr lang="es-ES" sz="3200" smtClean="0">
              <a:cs typeface="+mj-cs"/>
            </a:endParaRPr>
          </a:p>
        </p:txBody>
      </p:sp>
      <p:sp>
        <p:nvSpPr>
          <p:cNvPr id="51203" name="Rectangle 3"/>
          <p:cNvSpPr>
            <a:spLocks noGrp="1" noChangeArrowheads="1"/>
          </p:cNvSpPr>
          <p:nvPr>
            <p:ph type="body" idx="1"/>
          </p:nvPr>
        </p:nvSpPr>
        <p:spPr/>
        <p:txBody>
          <a:bodyPr/>
          <a:lstStyle/>
          <a:p>
            <a:pPr eaLnBrk="1" hangingPunct="1">
              <a:lnSpc>
                <a:spcPct val="90000"/>
              </a:lnSpc>
              <a:defRPr/>
            </a:pPr>
            <a:r>
              <a:rPr lang="es-ES_tradnl" sz="2400" dirty="0" smtClean="0">
                <a:cs typeface="+mn-cs"/>
              </a:rPr>
              <a:t>Home 20 </a:t>
            </a:r>
            <a:r>
              <a:rPr lang="es-ES_tradnl" sz="2400" dirty="0" err="1" smtClean="0">
                <a:cs typeface="+mn-cs"/>
              </a:rPr>
              <a:t>anys</a:t>
            </a:r>
            <a:endParaRPr lang="es-ES_tradnl" sz="2400" dirty="0" smtClean="0">
              <a:cs typeface="+mn-cs"/>
            </a:endParaRPr>
          </a:p>
          <a:p>
            <a:pPr eaLnBrk="1" hangingPunct="1">
              <a:lnSpc>
                <a:spcPct val="90000"/>
              </a:lnSpc>
              <a:defRPr/>
            </a:pPr>
            <a:r>
              <a:rPr lang="es-ES_tradnl" sz="2400" dirty="0" err="1" smtClean="0">
                <a:cs typeface="+mn-cs"/>
              </a:rPr>
              <a:t>Febre</a:t>
            </a:r>
            <a:r>
              <a:rPr lang="es-ES_tradnl" sz="2400" dirty="0" smtClean="0">
                <a:cs typeface="+mn-cs"/>
              </a:rPr>
              <a:t> 38-39 de 4 </a:t>
            </a:r>
            <a:r>
              <a:rPr lang="es-ES_tradnl" sz="2400" dirty="0" err="1" smtClean="0">
                <a:cs typeface="+mn-cs"/>
              </a:rPr>
              <a:t>dies</a:t>
            </a:r>
            <a:r>
              <a:rPr lang="es-ES_tradnl" sz="2400" dirty="0" smtClean="0">
                <a:cs typeface="+mn-cs"/>
              </a:rPr>
              <a:t> </a:t>
            </a:r>
            <a:r>
              <a:rPr lang="es-ES_tradnl" sz="2400" dirty="0" err="1" smtClean="0">
                <a:cs typeface="+mn-cs"/>
              </a:rPr>
              <a:t>d’evolució</a:t>
            </a:r>
            <a:endParaRPr lang="es-ES_tradnl" sz="2400" dirty="0" smtClean="0">
              <a:cs typeface="+mn-cs"/>
            </a:endParaRPr>
          </a:p>
          <a:p>
            <a:pPr eaLnBrk="1" hangingPunct="1">
              <a:lnSpc>
                <a:spcPct val="90000"/>
              </a:lnSpc>
              <a:defRPr/>
            </a:pPr>
            <a:r>
              <a:rPr lang="es-ES_tradnl" sz="2400" dirty="0" smtClean="0">
                <a:cs typeface="+mn-cs"/>
              </a:rPr>
              <a:t>Taques de </a:t>
            </a:r>
            <a:r>
              <a:rPr lang="es-ES_tradnl" sz="2400" dirty="0" err="1" smtClean="0">
                <a:cs typeface="+mn-cs"/>
              </a:rPr>
              <a:t>Koplik</a:t>
            </a:r>
            <a:endParaRPr lang="es-ES_tradnl" sz="2400" dirty="0" smtClean="0">
              <a:cs typeface="+mn-cs"/>
            </a:endParaRPr>
          </a:p>
          <a:p>
            <a:pPr eaLnBrk="1" hangingPunct="1">
              <a:lnSpc>
                <a:spcPct val="90000"/>
              </a:lnSpc>
              <a:defRPr/>
            </a:pPr>
            <a:r>
              <a:rPr lang="es-ES_tradnl" sz="2400" dirty="0" err="1" smtClean="0">
                <a:cs typeface="+mn-cs"/>
              </a:rPr>
              <a:t>Adenopaties</a:t>
            </a:r>
            <a:r>
              <a:rPr lang="es-ES_tradnl" sz="2400" dirty="0" smtClean="0">
                <a:cs typeface="+mn-cs"/>
              </a:rPr>
              <a:t> </a:t>
            </a:r>
            <a:r>
              <a:rPr lang="es-ES_tradnl" sz="2400" dirty="0" err="1" smtClean="0">
                <a:cs typeface="+mn-cs"/>
              </a:rPr>
              <a:t>cervicals</a:t>
            </a:r>
            <a:r>
              <a:rPr lang="es-ES_tradnl" sz="2400" dirty="0" smtClean="0">
                <a:cs typeface="+mn-cs"/>
              </a:rPr>
              <a:t> </a:t>
            </a:r>
            <a:r>
              <a:rPr lang="es-ES_tradnl" sz="2400" dirty="0" err="1" smtClean="0">
                <a:cs typeface="+mn-cs"/>
              </a:rPr>
              <a:t>bilaterals</a:t>
            </a:r>
            <a:r>
              <a:rPr lang="es-ES_tradnl" sz="2400" dirty="0" smtClean="0">
                <a:cs typeface="+mn-cs"/>
              </a:rPr>
              <a:t>, </a:t>
            </a:r>
            <a:r>
              <a:rPr lang="es-ES_tradnl" sz="2400" dirty="0" err="1" smtClean="0">
                <a:cs typeface="+mn-cs"/>
              </a:rPr>
              <a:t>toves</a:t>
            </a:r>
            <a:endParaRPr lang="es-ES_tradnl" sz="2400" dirty="0" smtClean="0">
              <a:cs typeface="+mn-cs"/>
            </a:endParaRPr>
          </a:p>
          <a:p>
            <a:pPr eaLnBrk="1" hangingPunct="1">
              <a:lnSpc>
                <a:spcPct val="90000"/>
              </a:lnSpc>
              <a:defRPr/>
            </a:pPr>
            <a:r>
              <a:rPr lang="es-ES_tradnl" sz="2400" dirty="0" smtClean="0">
                <a:cs typeface="+mn-cs"/>
              </a:rPr>
              <a:t>Analítica: </a:t>
            </a:r>
            <a:r>
              <a:rPr lang="es-ES_tradnl" sz="2400" dirty="0" err="1" smtClean="0">
                <a:cs typeface="+mn-cs"/>
              </a:rPr>
              <a:t>Leuc</a:t>
            </a:r>
            <a:r>
              <a:rPr lang="es-ES_tradnl" sz="2400" dirty="0" smtClean="0">
                <a:cs typeface="+mn-cs"/>
              </a:rPr>
              <a:t> 4.790 (N76.6%), L (13.2%)</a:t>
            </a:r>
          </a:p>
          <a:p>
            <a:pPr eaLnBrk="1" hangingPunct="1">
              <a:lnSpc>
                <a:spcPct val="90000"/>
              </a:lnSpc>
              <a:defRPr/>
            </a:pPr>
            <a:r>
              <a:rPr lang="es-ES_tradnl" sz="2400" dirty="0" err="1" smtClean="0">
                <a:cs typeface="+mn-cs"/>
              </a:rPr>
              <a:t>Serologia</a:t>
            </a:r>
            <a:r>
              <a:rPr lang="es-ES_tradnl" sz="2400" dirty="0" smtClean="0">
                <a:cs typeface="+mn-cs"/>
              </a:rPr>
              <a:t>: </a:t>
            </a:r>
            <a:r>
              <a:rPr lang="es-ES_tradnl" sz="2400" dirty="0" err="1" smtClean="0">
                <a:cs typeface="+mn-cs"/>
              </a:rPr>
              <a:t>IgM</a:t>
            </a:r>
            <a:r>
              <a:rPr lang="es-ES_tradnl" sz="2400" dirty="0" smtClean="0">
                <a:cs typeface="+mn-cs"/>
              </a:rPr>
              <a:t> </a:t>
            </a:r>
            <a:r>
              <a:rPr lang="es-ES_tradnl" sz="2400" dirty="0" err="1" smtClean="0">
                <a:cs typeface="+mn-cs"/>
              </a:rPr>
              <a:t>negatiu</a:t>
            </a:r>
            <a:r>
              <a:rPr lang="es-ES_tradnl" sz="2400" dirty="0" smtClean="0">
                <a:cs typeface="+mn-cs"/>
              </a:rPr>
              <a:t>; </a:t>
            </a:r>
            <a:r>
              <a:rPr lang="es-ES_tradnl" sz="2400" dirty="0" err="1" smtClean="0">
                <a:cs typeface="+mn-cs"/>
              </a:rPr>
              <a:t>IgG</a:t>
            </a:r>
            <a:r>
              <a:rPr lang="es-ES_tradnl" sz="2400" dirty="0" smtClean="0">
                <a:cs typeface="+mn-cs"/>
              </a:rPr>
              <a:t> </a:t>
            </a:r>
            <a:r>
              <a:rPr lang="es-ES_tradnl" sz="2400" dirty="0" err="1" smtClean="0">
                <a:cs typeface="+mn-cs"/>
              </a:rPr>
              <a:t>negatiu</a:t>
            </a:r>
            <a:endParaRPr lang="es-ES_tradnl" sz="2400" dirty="0" smtClean="0">
              <a:cs typeface="+mn-cs"/>
            </a:endParaRPr>
          </a:p>
          <a:p>
            <a:pPr eaLnBrk="1" hangingPunct="1">
              <a:lnSpc>
                <a:spcPct val="90000"/>
              </a:lnSpc>
              <a:defRPr/>
            </a:pPr>
            <a:r>
              <a:rPr lang="es-ES_tradnl" sz="2400" dirty="0" smtClean="0">
                <a:cs typeface="+mn-cs"/>
              </a:rPr>
              <a:t>Exantema de 24 </a:t>
            </a:r>
            <a:r>
              <a:rPr lang="es-ES_tradnl" sz="2400" dirty="0" err="1" smtClean="0">
                <a:cs typeface="+mn-cs"/>
              </a:rPr>
              <a:t>hr</a:t>
            </a:r>
            <a:r>
              <a:rPr lang="es-ES_tradnl" sz="2400" dirty="0" smtClean="0">
                <a:cs typeface="+mn-cs"/>
              </a:rPr>
              <a:t> </a:t>
            </a:r>
            <a:r>
              <a:rPr lang="es-ES_tradnl" sz="2400" dirty="0" err="1" smtClean="0">
                <a:cs typeface="+mn-cs"/>
              </a:rPr>
              <a:t>d’evolució</a:t>
            </a:r>
            <a:endParaRPr lang="es-ES_tradnl" sz="2400" dirty="0" smtClean="0">
              <a:cs typeface="+mn-cs"/>
            </a:endParaRPr>
          </a:p>
          <a:p>
            <a:pPr lvl="1" eaLnBrk="1" hangingPunct="1">
              <a:lnSpc>
                <a:spcPct val="90000"/>
              </a:lnSpc>
              <a:defRPr/>
            </a:pPr>
            <a:r>
              <a:rPr lang="es-ES_tradnl" sz="2400" dirty="0" err="1" smtClean="0"/>
              <a:t>Inici</a:t>
            </a:r>
            <a:r>
              <a:rPr lang="es-ES_tradnl" sz="2400" dirty="0" smtClean="0"/>
              <a:t> </a:t>
            </a:r>
            <a:r>
              <a:rPr lang="es-ES_tradnl" sz="2400" dirty="0" err="1" smtClean="0"/>
              <a:t>cefàlic</a:t>
            </a:r>
            <a:endParaRPr lang="es-ES_tradnl" sz="2400" dirty="0" smtClean="0"/>
          </a:p>
          <a:p>
            <a:pPr lvl="1" eaLnBrk="1" hangingPunct="1">
              <a:lnSpc>
                <a:spcPct val="90000"/>
              </a:lnSpc>
              <a:defRPr/>
            </a:pPr>
            <a:r>
              <a:rPr lang="es-ES_tradnl" sz="2400" dirty="0" err="1" smtClean="0"/>
              <a:t>Tronc</a:t>
            </a:r>
            <a:r>
              <a:rPr lang="es-ES_tradnl" sz="2400" dirty="0" smtClean="0"/>
              <a:t> i EE</a:t>
            </a:r>
          </a:p>
          <a:p>
            <a:pPr lvl="1" eaLnBrk="1" hangingPunct="1">
              <a:lnSpc>
                <a:spcPct val="90000"/>
              </a:lnSpc>
              <a:defRPr/>
            </a:pPr>
            <a:r>
              <a:rPr lang="es-ES_tradnl" sz="2400" dirty="0" smtClean="0"/>
              <a:t>Respecta palmes i plantes</a:t>
            </a:r>
          </a:p>
          <a:p>
            <a:pPr lvl="1" algn="r" eaLnBrk="1" hangingPunct="1">
              <a:lnSpc>
                <a:spcPct val="90000"/>
              </a:lnSpc>
              <a:buFontTx/>
              <a:buNone/>
              <a:defRPr/>
            </a:pPr>
            <a:endParaRPr lang="es-ES" sz="2400"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s-ES_tradnl" sz="3200" smtClean="0">
                <a:cs typeface="+mj-cs"/>
              </a:rPr>
              <a:t>CAS 5</a:t>
            </a:r>
            <a:endParaRPr lang="es-ES" sz="3200" smtClean="0">
              <a:cs typeface="+mj-cs"/>
            </a:endParaRPr>
          </a:p>
        </p:txBody>
      </p:sp>
      <p:sp>
        <p:nvSpPr>
          <p:cNvPr id="52227" name="Rectangle 3"/>
          <p:cNvSpPr>
            <a:spLocks noGrp="1" noChangeArrowheads="1"/>
          </p:cNvSpPr>
          <p:nvPr>
            <p:ph type="body" idx="1"/>
          </p:nvPr>
        </p:nvSpPr>
        <p:spPr/>
        <p:txBody>
          <a:bodyPr/>
          <a:lstStyle/>
          <a:p>
            <a:pPr eaLnBrk="1" hangingPunct="1">
              <a:defRPr/>
            </a:pPr>
            <a:r>
              <a:rPr lang="es-ES_tradnl" sz="2400" dirty="0" smtClean="0">
                <a:cs typeface="+mn-cs"/>
              </a:rPr>
              <a:t>Nena de 12 </a:t>
            </a:r>
            <a:r>
              <a:rPr lang="es-ES_tradnl" sz="2400" dirty="0" err="1" smtClean="0">
                <a:cs typeface="+mn-cs"/>
              </a:rPr>
              <a:t>anys</a:t>
            </a:r>
            <a:endParaRPr lang="es-ES_tradnl" sz="2400" dirty="0" smtClean="0">
              <a:cs typeface="+mn-cs"/>
            </a:endParaRPr>
          </a:p>
          <a:p>
            <a:pPr eaLnBrk="1" hangingPunct="1">
              <a:defRPr/>
            </a:pPr>
            <a:r>
              <a:rPr lang="es-ES_tradnl" sz="2400" dirty="0" err="1" smtClean="0">
                <a:cs typeface="+mn-cs"/>
              </a:rPr>
              <a:t>Febre</a:t>
            </a:r>
            <a:r>
              <a:rPr lang="es-ES_tradnl" sz="2400" dirty="0" smtClean="0">
                <a:cs typeface="+mn-cs"/>
              </a:rPr>
              <a:t> de 39º, 2 </a:t>
            </a:r>
            <a:r>
              <a:rPr lang="es-ES_tradnl" sz="2400" dirty="0" err="1" smtClean="0">
                <a:cs typeface="+mn-cs"/>
              </a:rPr>
              <a:t>dies</a:t>
            </a:r>
            <a:r>
              <a:rPr lang="es-ES_tradnl" sz="2400" dirty="0" smtClean="0">
                <a:cs typeface="+mn-cs"/>
              </a:rPr>
              <a:t> </a:t>
            </a:r>
            <a:r>
              <a:rPr lang="es-ES_tradnl" sz="2400" dirty="0" err="1" smtClean="0">
                <a:cs typeface="+mn-cs"/>
              </a:rPr>
              <a:t>d’evolució</a:t>
            </a:r>
            <a:endParaRPr lang="es-ES_tradnl" sz="2400" dirty="0" smtClean="0">
              <a:cs typeface="+mn-cs"/>
            </a:endParaRPr>
          </a:p>
          <a:p>
            <a:pPr eaLnBrk="1" hangingPunct="1">
              <a:defRPr/>
            </a:pPr>
            <a:r>
              <a:rPr lang="es-ES_tradnl" sz="2400" dirty="0" smtClean="0">
                <a:cs typeface="+mn-cs"/>
              </a:rPr>
              <a:t>Consulta per </a:t>
            </a:r>
            <a:r>
              <a:rPr lang="es-ES_tradnl" sz="2400" dirty="0" err="1" smtClean="0">
                <a:cs typeface="+mn-cs"/>
              </a:rPr>
              <a:t>aparició</a:t>
            </a:r>
            <a:r>
              <a:rPr lang="es-ES_tradnl" sz="2400" dirty="0" smtClean="0">
                <a:cs typeface="+mn-cs"/>
              </a:rPr>
              <a:t> de </a:t>
            </a:r>
            <a:r>
              <a:rPr lang="es-ES_tradnl" sz="2400" dirty="0" err="1" smtClean="0">
                <a:cs typeface="+mn-cs"/>
              </a:rPr>
              <a:t>lesions</a:t>
            </a:r>
            <a:r>
              <a:rPr lang="es-ES_tradnl" sz="2400" dirty="0" smtClean="0">
                <a:cs typeface="+mn-cs"/>
              </a:rPr>
              <a:t> a la cara</a:t>
            </a:r>
          </a:p>
          <a:p>
            <a:pPr eaLnBrk="1" hangingPunct="1">
              <a:defRPr/>
            </a:pPr>
            <a:r>
              <a:rPr lang="es-ES_tradnl" sz="2400" dirty="0" smtClean="0">
                <a:cs typeface="+mn-cs"/>
              </a:rPr>
              <a:t>No </a:t>
            </a:r>
            <a:r>
              <a:rPr lang="es-ES_tradnl" sz="2400" dirty="0" err="1" smtClean="0">
                <a:cs typeface="+mn-cs"/>
              </a:rPr>
              <a:t>disposem</a:t>
            </a:r>
            <a:r>
              <a:rPr lang="es-ES_tradnl" sz="2400" dirty="0" smtClean="0">
                <a:cs typeface="+mn-cs"/>
              </a:rPr>
              <a:t> de </a:t>
            </a:r>
            <a:r>
              <a:rPr lang="es-ES_tradnl" sz="2400" dirty="0" err="1" smtClean="0">
                <a:cs typeface="+mn-cs"/>
              </a:rPr>
              <a:t>serologia</a:t>
            </a:r>
            <a:endParaRPr lang="es-ES_tradnl" sz="2400" dirty="0" smtClean="0">
              <a:cs typeface="+mn-cs"/>
            </a:endParaRPr>
          </a:p>
          <a:p>
            <a:pPr eaLnBrk="1" hangingPunct="1">
              <a:defRPr/>
            </a:pPr>
            <a:endParaRPr lang="es-ES_tradnl" sz="2400" dirty="0" smtClean="0">
              <a:cs typeface="+mn-cs"/>
            </a:endParaRPr>
          </a:p>
          <a:p>
            <a:pPr eaLnBrk="1" hangingPunct="1">
              <a:defRPr/>
            </a:pPr>
            <a:endParaRPr lang="es-ES_tradnl" sz="2400" dirty="0" smtClean="0">
              <a:cs typeface="+mn-cs"/>
            </a:endParaRPr>
          </a:p>
          <a:p>
            <a:pPr eaLnBrk="1" hangingPunct="1">
              <a:defRPr/>
            </a:pPr>
            <a:endParaRPr lang="es-ES_tradnl" sz="2400" dirty="0" smtClean="0">
              <a:cs typeface="+mn-cs"/>
            </a:endParaRPr>
          </a:p>
          <a:p>
            <a:pPr marL="0" indent="0" eaLnBrk="1" hangingPunct="1">
              <a:buFontTx/>
              <a:buNone/>
              <a:defRPr/>
            </a:pPr>
            <a:endParaRPr lang="es-ES_tradnl" sz="2400" dirty="0" smtClean="0">
              <a:cs typeface="+mn-cs"/>
            </a:endParaRPr>
          </a:p>
          <a:p>
            <a:pPr eaLnBrk="1" hangingPunct="1">
              <a:defRPr/>
            </a:pPr>
            <a:endParaRPr lang="es-ES_tradnl" sz="2400" dirty="0" smtClean="0">
              <a:cs typeface="+mn-cs"/>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s-ES_tradnl" sz="3200" smtClean="0">
                <a:cs typeface="+mj-cs"/>
              </a:rPr>
              <a:t>CAS 6</a:t>
            </a:r>
            <a:endParaRPr lang="es-ES" sz="3200" smtClean="0">
              <a:cs typeface="+mj-cs"/>
            </a:endParaRPr>
          </a:p>
        </p:txBody>
      </p:sp>
      <p:sp>
        <p:nvSpPr>
          <p:cNvPr id="31746" name="Rectangle 3"/>
          <p:cNvSpPr>
            <a:spLocks noGrp="1" noChangeArrowheads="1"/>
          </p:cNvSpPr>
          <p:nvPr>
            <p:ph type="body" idx="1"/>
          </p:nvPr>
        </p:nvSpPr>
        <p:spPr/>
        <p:txBody>
          <a:bodyPr/>
          <a:lstStyle/>
          <a:p>
            <a:pPr eaLnBrk="1" hangingPunct="1"/>
            <a:r>
              <a:rPr lang="es-ES_tradnl" sz="2400" smtClean="0"/>
              <a:t>Home 31 anys</a:t>
            </a:r>
          </a:p>
          <a:p>
            <a:pPr eaLnBrk="1" hangingPunct="1"/>
            <a:r>
              <a:rPr lang="es-ES_tradnl" sz="2400" smtClean="0"/>
              <a:t>Febre 39ºC + MEG de 3 dies d’evolució</a:t>
            </a:r>
          </a:p>
          <a:p>
            <a:pPr eaLnBrk="1" hangingPunct="1"/>
            <a:r>
              <a:rPr lang="es-ES_tradnl" sz="2400" smtClean="0"/>
              <a:t>Exantema facial, tronc i EE</a:t>
            </a:r>
          </a:p>
          <a:p>
            <a:pPr eaLnBrk="1" hangingPunct="1"/>
            <a:r>
              <a:rPr lang="es-ES_tradnl" sz="2400" smtClean="0"/>
              <a:t>Discomfort abdominal i vòmits</a:t>
            </a:r>
          </a:p>
          <a:p>
            <a:pPr eaLnBrk="1" hangingPunct="1"/>
            <a:r>
              <a:rPr lang="es-ES_tradnl" sz="2400" smtClean="0"/>
              <a:t>Analítica: Leuc 3910 (N 37.5%) (L 52.1%); AST 28; PCR 1</a:t>
            </a:r>
          </a:p>
          <a:p>
            <a:pPr eaLnBrk="1" hangingPunct="1"/>
            <a:r>
              <a:rPr lang="es-ES_tradnl" sz="2400" smtClean="0"/>
              <a:t>Serologia: IgM positiu, index 1.9; IgG positiu  </a:t>
            </a:r>
          </a:p>
          <a:p>
            <a:pPr eaLnBrk="1" hangingPunct="1"/>
            <a:r>
              <a:rPr lang="es-ES_tradnl" sz="2400" smtClean="0"/>
              <a:t>Rx tòrax: OK</a:t>
            </a:r>
          </a:p>
          <a:p>
            <a:pPr eaLnBrk="1" hangingPunct="1"/>
            <a:endParaRPr lang="es-ES_tradnl" sz="24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defRPr/>
            </a:pPr>
            <a:r>
              <a:rPr lang="ca-ES" sz="2400" dirty="0"/>
              <a:t>G</a:t>
            </a:r>
            <a:r>
              <a:rPr lang="ca-ES" sz="2400" dirty="0" smtClean="0"/>
              <a:t>ènere </a:t>
            </a:r>
            <a:r>
              <a:rPr lang="ca-ES" sz="2400" dirty="0" err="1" smtClean="0"/>
              <a:t>Morbilivirus</a:t>
            </a:r>
            <a:r>
              <a:rPr lang="ca-ES" sz="2400" dirty="0" smtClean="0"/>
              <a:t>, família </a:t>
            </a:r>
            <a:r>
              <a:rPr lang="ca-ES" sz="2400" dirty="0" err="1" smtClean="0"/>
              <a:t>Paramyxoviridae</a:t>
            </a:r>
            <a:endParaRPr lang="ca-ES" sz="2400" dirty="0" smtClean="0"/>
          </a:p>
          <a:p>
            <a:pPr marL="0" indent="0">
              <a:buFontTx/>
              <a:buNone/>
              <a:defRPr/>
            </a:pPr>
            <a:endParaRPr lang="ca-ES" sz="2400" dirty="0" smtClean="0"/>
          </a:p>
          <a:p>
            <a:pPr>
              <a:defRPr/>
            </a:pPr>
            <a:r>
              <a:rPr lang="ca-ES" sz="2400" dirty="0" smtClean="0"/>
              <a:t>Altament contagiós</a:t>
            </a:r>
          </a:p>
        </p:txBody>
      </p:sp>
      <p:sp>
        <p:nvSpPr>
          <p:cNvPr id="32770" name="Título 1"/>
          <p:cNvSpPr>
            <a:spLocks noGrp="1"/>
          </p:cNvSpPr>
          <p:nvPr>
            <p:ph type="title"/>
          </p:nvPr>
        </p:nvSpPr>
        <p:spPr/>
        <p:txBody>
          <a:bodyPr/>
          <a:lstStyle/>
          <a:p>
            <a:r>
              <a:rPr lang="ca-ES" sz="3200" smtClean="0"/>
              <a:t>GENERALITATS</a:t>
            </a:r>
          </a:p>
        </p:txBody>
      </p:sp>
      <p:pic>
        <p:nvPicPr>
          <p:cNvPr id="32771" name="Imagen 1" descr="persona.gif"/>
          <p:cNvPicPr>
            <a:picLocks noChangeAspect="1"/>
          </p:cNvPicPr>
          <p:nvPr/>
        </p:nvPicPr>
        <p:blipFill>
          <a:blip r:embed="rId3"/>
          <a:srcRect/>
          <a:stretch>
            <a:fillRect/>
          </a:stretch>
        </p:blipFill>
        <p:spPr bwMode="auto">
          <a:xfrm>
            <a:off x="468313" y="3213100"/>
            <a:ext cx="2336800" cy="2984500"/>
          </a:xfrm>
          <a:prstGeom prst="rect">
            <a:avLst/>
          </a:prstGeom>
          <a:noFill/>
          <a:ln w="9525">
            <a:noFill/>
            <a:miter lim="800000"/>
            <a:headEnd/>
            <a:tailEnd/>
          </a:ln>
        </p:spPr>
      </p:pic>
      <p:sp>
        <p:nvSpPr>
          <p:cNvPr id="5" name="Flecha derecha 4"/>
          <p:cNvSpPr/>
          <p:nvPr/>
        </p:nvSpPr>
        <p:spPr>
          <a:xfrm>
            <a:off x="3059113" y="4005263"/>
            <a:ext cx="2054225" cy="1152525"/>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nvGrpSpPr>
          <p:cNvPr id="32773" name="Agrupar 35"/>
          <p:cNvGrpSpPr>
            <a:grpSpLocks/>
          </p:cNvGrpSpPr>
          <p:nvPr/>
        </p:nvGrpSpPr>
        <p:grpSpPr bwMode="auto">
          <a:xfrm>
            <a:off x="5508625" y="3213100"/>
            <a:ext cx="2940050" cy="2881313"/>
            <a:chOff x="5220072" y="2708380"/>
            <a:chExt cx="2940071" cy="2880860"/>
          </a:xfrm>
        </p:grpSpPr>
        <p:pic>
          <p:nvPicPr>
            <p:cNvPr id="32775" name="Imagen 16" descr="persona.gif"/>
            <p:cNvPicPr>
              <a:picLocks noChangeAspect="1"/>
            </p:cNvPicPr>
            <p:nvPr/>
          </p:nvPicPr>
          <p:blipFill>
            <a:blip r:embed="rId3"/>
            <a:srcRect/>
            <a:stretch>
              <a:fillRect/>
            </a:stretch>
          </p:blipFill>
          <p:spPr bwMode="auto">
            <a:xfrm>
              <a:off x="7596336" y="2708920"/>
              <a:ext cx="563807" cy="720080"/>
            </a:xfrm>
            <a:prstGeom prst="rect">
              <a:avLst/>
            </a:prstGeom>
            <a:noFill/>
            <a:ln w="9525">
              <a:noFill/>
              <a:miter lim="800000"/>
              <a:headEnd/>
              <a:tailEnd/>
            </a:ln>
          </p:spPr>
        </p:pic>
        <p:pic>
          <p:nvPicPr>
            <p:cNvPr id="32776" name="Imagen 22" descr="persona.gif"/>
            <p:cNvPicPr>
              <a:picLocks noChangeAspect="1"/>
            </p:cNvPicPr>
            <p:nvPr/>
          </p:nvPicPr>
          <p:blipFill>
            <a:blip r:embed="rId3"/>
            <a:srcRect/>
            <a:stretch>
              <a:fillRect/>
            </a:stretch>
          </p:blipFill>
          <p:spPr bwMode="auto">
            <a:xfrm>
              <a:off x="6444208" y="2719843"/>
              <a:ext cx="563807" cy="720080"/>
            </a:xfrm>
            <a:prstGeom prst="rect">
              <a:avLst/>
            </a:prstGeom>
            <a:noFill/>
            <a:ln w="9525">
              <a:noFill/>
              <a:miter lim="800000"/>
              <a:headEnd/>
              <a:tailEnd/>
            </a:ln>
          </p:spPr>
        </p:pic>
        <p:pic>
          <p:nvPicPr>
            <p:cNvPr id="32777" name="Imagen 23" descr="persona.gif"/>
            <p:cNvPicPr>
              <a:picLocks noChangeAspect="1"/>
            </p:cNvPicPr>
            <p:nvPr/>
          </p:nvPicPr>
          <p:blipFill>
            <a:blip r:embed="rId3"/>
            <a:srcRect/>
            <a:stretch>
              <a:fillRect/>
            </a:stretch>
          </p:blipFill>
          <p:spPr bwMode="auto">
            <a:xfrm>
              <a:off x="5220072" y="4869160"/>
              <a:ext cx="563807" cy="720080"/>
            </a:xfrm>
            <a:prstGeom prst="rect">
              <a:avLst/>
            </a:prstGeom>
            <a:noFill/>
            <a:ln w="9525">
              <a:noFill/>
              <a:miter lim="800000"/>
              <a:headEnd/>
              <a:tailEnd/>
            </a:ln>
          </p:spPr>
        </p:pic>
        <p:pic>
          <p:nvPicPr>
            <p:cNvPr id="32778" name="Imagen 24" descr="persona.gif"/>
            <p:cNvPicPr>
              <a:picLocks noChangeAspect="1"/>
            </p:cNvPicPr>
            <p:nvPr/>
          </p:nvPicPr>
          <p:blipFill>
            <a:blip r:embed="rId3"/>
            <a:srcRect/>
            <a:stretch>
              <a:fillRect/>
            </a:stretch>
          </p:blipFill>
          <p:spPr bwMode="auto">
            <a:xfrm>
              <a:off x="5220072" y="4149080"/>
              <a:ext cx="563807" cy="720080"/>
            </a:xfrm>
            <a:prstGeom prst="rect">
              <a:avLst/>
            </a:prstGeom>
            <a:noFill/>
            <a:ln w="9525">
              <a:noFill/>
              <a:miter lim="800000"/>
              <a:headEnd/>
              <a:tailEnd/>
            </a:ln>
          </p:spPr>
        </p:pic>
        <p:pic>
          <p:nvPicPr>
            <p:cNvPr id="32779" name="Imagen 25" descr="persona.gif"/>
            <p:cNvPicPr>
              <a:picLocks noChangeAspect="1"/>
            </p:cNvPicPr>
            <p:nvPr/>
          </p:nvPicPr>
          <p:blipFill>
            <a:blip r:embed="rId3"/>
            <a:srcRect/>
            <a:stretch>
              <a:fillRect/>
            </a:stretch>
          </p:blipFill>
          <p:spPr bwMode="auto">
            <a:xfrm>
              <a:off x="5220072" y="3435530"/>
              <a:ext cx="563807" cy="720080"/>
            </a:xfrm>
            <a:prstGeom prst="rect">
              <a:avLst/>
            </a:prstGeom>
            <a:noFill/>
            <a:ln w="9525">
              <a:noFill/>
              <a:miter lim="800000"/>
              <a:headEnd/>
              <a:tailEnd/>
            </a:ln>
          </p:spPr>
        </p:pic>
        <p:pic>
          <p:nvPicPr>
            <p:cNvPr id="32780" name="Imagen 26" descr="persona.gif"/>
            <p:cNvPicPr>
              <a:picLocks noChangeAspect="1"/>
            </p:cNvPicPr>
            <p:nvPr/>
          </p:nvPicPr>
          <p:blipFill>
            <a:blip r:embed="rId3"/>
            <a:srcRect/>
            <a:stretch>
              <a:fillRect/>
            </a:stretch>
          </p:blipFill>
          <p:spPr bwMode="auto">
            <a:xfrm>
              <a:off x="5220072" y="2708380"/>
              <a:ext cx="563807" cy="720080"/>
            </a:xfrm>
            <a:prstGeom prst="rect">
              <a:avLst/>
            </a:prstGeom>
            <a:noFill/>
            <a:ln w="9525">
              <a:noFill/>
              <a:miter lim="800000"/>
              <a:headEnd/>
              <a:tailEnd/>
            </a:ln>
          </p:spPr>
        </p:pic>
        <p:pic>
          <p:nvPicPr>
            <p:cNvPr id="32781" name="Imagen 27" descr="persona.gif"/>
            <p:cNvPicPr>
              <a:picLocks noChangeAspect="1"/>
            </p:cNvPicPr>
            <p:nvPr/>
          </p:nvPicPr>
          <p:blipFill>
            <a:blip r:embed="rId3"/>
            <a:srcRect/>
            <a:stretch>
              <a:fillRect/>
            </a:stretch>
          </p:blipFill>
          <p:spPr bwMode="auto">
            <a:xfrm>
              <a:off x="7596336" y="4869160"/>
              <a:ext cx="563807" cy="720080"/>
            </a:xfrm>
            <a:prstGeom prst="rect">
              <a:avLst/>
            </a:prstGeom>
            <a:noFill/>
            <a:ln w="9525">
              <a:noFill/>
              <a:miter lim="800000"/>
              <a:headEnd/>
              <a:tailEnd/>
            </a:ln>
          </p:spPr>
        </p:pic>
        <p:pic>
          <p:nvPicPr>
            <p:cNvPr id="32782" name="Imagen 28" descr="persona.gif"/>
            <p:cNvPicPr>
              <a:picLocks noChangeAspect="1"/>
            </p:cNvPicPr>
            <p:nvPr/>
          </p:nvPicPr>
          <p:blipFill>
            <a:blip r:embed="rId3"/>
            <a:srcRect/>
            <a:stretch>
              <a:fillRect/>
            </a:stretch>
          </p:blipFill>
          <p:spPr bwMode="auto">
            <a:xfrm>
              <a:off x="6444208" y="4869160"/>
              <a:ext cx="563807" cy="720080"/>
            </a:xfrm>
            <a:prstGeom prst="rect">
              <a:avLst/>
            </a:prstGeom>
            <a:noFill/>
            <a:ln w="9525">
              <a:noFill/>
              <a:miter lim="800000"/>
              <a:headEnd/>
              <a:tailEnd/>
            </a:ln>
          </p:spPr>
        </p:pic>
        <p:pic>
          <p:nvPicPr>
            <p:cNvPr id="32783" name="Imagen 29" descr="persona.gif"/>
            <p:cNvPicPr>
              <a:picLocks noChangeAspect="1"/>
            </p:cNvPicPr>
            <p:nvPr/>
          </p:nvPicPr>
          <p:blipFill>
            <a:blip r:embed="rId3"/>
            <a:srcRect/>
            <a:stretch>
              <a:fillRect/>
            </a:stretch>
          </p:blipFill>
          <p:spPr bwMode="auto">
            <a:xfrm>
              <a:off x="6444208" y="3861048"/>
              <a:ext cx="563807" cy="720080"/>
            </a:xfrm>
            <a:prstGeom prst="rect">
              <a:avLst/>
            </a:prstGeom>
            <a:noFill/>
            <a:ln w="9525">
              <a:noFill/>
              <a:miter lim="800000"/>
              <a:headEnd/>
              <a:tailEnd/>
            </a:ln>
          </p:spPr>
        </p:pic>
        <p:pic>
          <p:nvPicPr>
            <p:cNvPr id="32784" name="Imagen 30" descr="persona.gif"/>
            <p:cNvPicPr>
              <a:picLocks noChangeAspect="1"/>
            </p:cNvPicPr>
            <p:nvPr/>
          </p:nvPicPr>
          <p:blipFill>
            <a:blip r:embed="rId3"/>
            <a:srcRect/>
            <a:stretch>
              <a:fillRect/>
            </a:stretch>
          </p:blipFill>
          <p:spPr bwMode="auto">
            <a:xfrm>
              <a:off x="7596336" y="3789040"/>
              <a:ext cx="563807" cy="720080"/>
            </a:xfrm>
            <a:prstGeom prst="rect">
              <a:avLst/>
            </a:prstGeom>
            <a:noFill/>
            <a:ln w="9525">
              <a:noFill/>
              <a:miter lim="800000"/>
              <a:headEnd/>
              <a:tailEnd/>
            </a:ln>
          </p:spPr>
        </p:pic>
        <p:pic>
          <p:nvPicPr>
            <p:cNvPr id="32785" name="Imagen 31" descr="persona.gif"/>
            <p:cNvPicPr>
              <a:picLocks noChangeAspect="1"/>
            </p:cNvPicPr>
            <p:nvPr/>
          </p:nvPicPr>
          <p:blipFill>
            <a:blip r:embed="rId3"/>
            <a:srcRect/>
            <a:stretch>
              <a:fillRect/>
            </a:stretch>
          </p:blipFill>
          <p:spPr bwMode="auto">
            <a:xfrm>
              <a:off x="7020272" y="3068960"/>
              <a:ext cx="563807" cy="720080"/>
            </a:xfrm>
            <a:prstGeom prst="rect">
              <a:avLst/>
            </a:prstGeom>
            <a:noFill/>
            <a:ln w="9525">
              <a:noFill/>
              <a:miter lim="800000"/>
              <a:headEnd/>
              <a:tailEnd/>
            </a:ln>
          </p:spPr>
        </p:pic>
        <p:pic>
          <p:nvPicPr>
            <p:cNvPr id="32786" name="Imagen 32" descr="persona.gif"/>
            <p:cNvPicPr>
              <a:picLocks noChangeAspect="1"/>
            </p:cNvPicPr>
            <p:nvPr/>
          </p:nvPicPr>
          <p:blipFill>
            <a:blip r:embed="rId3"/>
            <a:srcRect/>
            <a:stretch>
              <a:fillRect/>
            </a:stretch>
          </p:blipFill>
          <p:spPr bwMode="auto">
            <a:xfrm>
              <a:off x="5940152" y="3068960"/>
              <a:ext cx="563807" cy="720080"/>
            </a:xfrm>
            <a:prstGeom prst="rect">
              <a:avLst/>
            </a:prstGeom>
            <a:noFill/>
            <a:ln w="9525">
              <a:noFill/>
              <a:miter lim="800000"/>
              <a:headEnd/>
              <a:tailEnd/>
            </a:ln>
          </p:spPr>
        </p:pic>
        <p:pic>
          <p:nvPicPr>
            <p:cNvPr id="32787" name="Imagen 33" descr="persona.gif"/>
            <p:cNvPicPr>
              <a:picLocks noChangeAspect="1"/>
            </p:cNvPicPr>
            <p:nvPr/>
          </p:nvPicPr>
          <p:blipFill>
            <a:blip r:embed="rId3"/>
            <a:srcRect/>
            <a:stretch>
              <a:fillRect/>
            </a:stretch>
          </p:blipFill>
          <p:spPr bwMode="auto">
            <a:xfrm>
              <a:off x="5868144" y="4365104"/>
              <a:ext cx="563807" cy="720080"/>
            </a:xfrm>
            <a:prstGeom prst="rect">
              <a:avLst/>
            </a:prstGeom>
            <a:noFill/>
            <a:ln w="9525">
              <a:noFill/>
              <a:miter lim="800000"/>
              <a:headEnd/>
              <a:tailEnd/>
            </a:ln>
          </p:spPr>
        </p:pic>
        <p:pic>
          <p:nvPicPr>
            <p:cNvPr id="32788" name="Imagen 34" descr="persona.gif"/>
            <p:cNvPicPr>
              <a:picLocks noChangeAspect="1"/>
            </p:cNvPicPr>
            <p:nvPr/>
          </p:nvPicPr>
          <p:blipFill>
            <a:blip r:embed="rId3"/>
            <a:srcRect/>
            <a:stretch>
              <a:fillRect/>
            </a:stretch>
          </p:blipFill>
          <p:spPr bwMode="auto">
            <a:xfrm>
              <a:off x="7092280" y="4437112"/>
              <a:ext cx="563807" cy="720080"/>
            </a:xfrm>
            <a:prstGeom prst="rect">
              <a:avLst/>
            </a:prstGeom>
            <a:noFill/>
            <a:ln w="9525">
              <a:noFill/>
              <a:miter lim="800000"/>
              <a:headEnd/>
              <a:tailEnd/>
            </a:ln>
          </p:spPr>
        </p:pic>
      </p:grpSp>
      <p:sp>
        <p:nvSpPr>
          <p:cNvPr id="37" name="CuadroTexto 36"/>
          <p:cNvSpPr txBox="1">
            <a:spLocks noChangeArrowheads="1"/>
          </p:cNvSpPr>
          <p:nvPr/>
        </p:nvSpPr>
        <p:spPr bwMode="auto">
          <a:xfrm>
            <a:off x="5867400" y="3716338"/>
            <a:ext cx="2305050" cy="1862137"/>
          </a:xfrm>
          <a:prstGeom prst="rect">
            <a:avLst/>
          </a:prstGeom>
          <a:noFill/>
          <a:ln w="9525">
            <a:noFill/>
            <a:miter lim="800000"/>
            <a:headEnd/>
            <a:tailEnd/>
          </a:ln>
        </p:spPr>
        <p:txBody>
          <a:bodyPr>
            <a:spAutoFit/>
          </a:bodyPr>
          <a:lstStyle/>
          <a:p>
            <a:r>
              <a:rPr lang="ca-ES" sz="11500">
                <a:solidFill>
                  <a:srgbClr val="178537"/>
                </a:solidFill>
              </a:rPr>
              <a:t>1 4 </a:t>
            </a:r>
          </a:p>
        </p:txBody>
      </p:sp>
      <p:sp>
        <p:nvSpPr>
          <p:cNvPr id="32790" name="Line 22"/>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p:txBody>
          <a:bodyPr/>
          <a:lstStyle/>
          <a:p>
            <a:pPr>
              <a:defRPr/>
            </a:pPr>
            <a:r>
              <a:rPr lang="ca-ES" sz="2400" dirty="0"/>
              <a:t>G</a:t>
            </a:r>
            <a:r>
              <a:rPr lang="ca-ES" sz="2400" dirty="0" smtClean="0"/>
              <a:t>ènere </a:t>
            </a:r>
            <a:r>
              <a:rPr lang="ca-ES" sz="2400" dirty="0" err="1" smtClean="0"/>
              <a:t>Morbilivirus</a:t>
            </a:r>
            <a:r>
              <a:rPr lang="ca-ES" sz="2400" dirty="0" smtClean="0"/>
              <a:t>, família </a:t>
            </a:r>
            <a:r>
              <a:rPr lang="ca-ES" sz="2400" dirty="0" err="1" smtClean="0"/>
              <a:t>Paramyxoviridae</a:t>
            </a:r>
            <a:endParaRPr lang="ca-ES" sz="2400" dirty="0" smtClean="0"/>
          </a:p>
          <a:p>
            <a:pPr marL="0" indent="0">
              <a:buFontTx/>
              <a:buNone/>
              <a:defRPr/>
            </a:pPr>
            <a:endParaRPr lang="ca-ES" sz="2400" dirty="0" smtClean="0"/>
          </a:p>
          <a:p>
            <a:pPr>
              <a:defRPr/>
            </a:pPr>
            <a:r>
              <a:rPr lang="ca-ES" sz="2400" dirty="0" smtClean="0"/>
              <a:t>Altament contagiós</a:t>
            </a:r>
          </a:p>
        </p:txBody>
      </p:sp>
      <p:sp>
        <p:nvSpPr>
          <p:cNvPr id="224259" name="Título 1"/>
          <p:cNvSpPr>
            <a:spLocks noGrp="1"/>
          </p:cNvSpPr>
          <p:nvPr>
            <p:ph type="title" idx="4294967295"/>
          </p:nvPr>
        </p:nvSpPr>
        <p:spPr/>
        <p:txBody>
          <a:bodyPr/>
          <a:lstStyle/>
          <a:p>
            <a:r>
              <a:rPr lang="ca-ES" sz="3200" smtClean="0"/>
              <a:t>GENERALITATS</a:t>
            </a:r>
          </a:p>
        </p:txBody>
      </p:sp>
      <p:pic>
        <p:nvPicPr>
          <p:cNvPr id="224260" name="Imagen 1" descr="persona.gif"/>
          <p:cNvPicPr>
            <a:picLocks noChangeAspect="1"/>
          </p:cNvPicPr>
          <p:nvPr/>
        </p:nvPicPr>
        <p:blipFill>
          <a:blip r:embed="rId3"/>
          <a:srcRect/>
          <a:stretch>
            <a:fillRect/>
          </a:stretch>
        </p:blipFill>
        <p:spPr bwMode="auto">
          <a:xfrm>
            <a:off x="468313" y="3213100"/>
            <a:ext cx="2336800" cy="2984500"/>
          </a:xfrm>
          <a:prstGeom prst="rect">
            <a:avLst/>
          </a:prstGeom>
          <a:noFill/>
          <a:ln w="9525">
            <a:noFill/>
            <a:miter lim="800000"/>
            <a:headEnd/>
            <a:tailEnd/>
          </a:ln>
        </p:spPr>
      </p:pic>
      <p:sp>
        <p:nvSpPr>
          <p:cNvPr id="5" name="Flecha derecha 4"/>
          <p:cNvSpPr/>
          <p:nvPr/>
        </p:nvSpPr>
        <p:spPr>
          <a:xfrm>
            <a:off x="3059113" y="4005263"/>
            <a:ext cx="2054225" cy="1152525"/>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nvGrpSpPr>
          <p:cNvPr id="224262" name="Agrupar 35"/>
          <p:cNvGrpSpPr>
            <a:grpSpLocks/>
          </p:cNvGrpSpPr>
          <p:nvPr/>
        </p:nvGrpSpPr>
        <p:grpSpPr bwMode="auto">
          <a:xfrm>
            <a:off x="5508625" y="3213100"/>
            <a:ext cx="2940050" cy="2881313"/>
            <a:chOff x="5220072" y="2708380"/>
            <a:chExt cx="2940071" cy="2880860"/>
          </a:xfrm>
        </p:grpSpPr>
        <p:pic>
          <p:nvPicPr>
            <p:cNvPr id="224263" name="Imagen 16" descr="persona.gif"/>
            <p:cNvPicPr>
              <a:picLocks noChangeAspect="1"/>
            </p:cNvPicPr>
            <p:nvPr/>
          </p:nvPicPr>
          <p:blipFill>
            <a:blip r:embed="rId3"/>
            <a:srcRect/>
            <a:stretch>
              <a:fillRect/>
            </a:stretch>
          </p:blipFill>
          <p:spPr bwMode="auto">
            <a:xfrm>
              <a:off x="7596336" y="2708920"/>
              <a:ext cx="563807" cy="720080"/>
            </a:xfrm>
            <a:prstGeom prst="rect">
              <a:avLst/>
            </a:prstGeom>
            <a:noFill/>
            <a:ln w="9525">
              <a:noFill/>
              <a:miter lim="800000"/>
              <a:headEnd/>
              <a:tailEnd/>
            </a:ln>
          </p:spPr>
        </p:pic>
        <p:pic>
          <p:nvPicPr>
            <p:cNvPr id="224264" name="Imagen 22" descr="persona.gif"/>
            <p:cNvPicPr>
              <a:picLocks noChangeAspect="1"/>
            </p:cNvPicPr>
            <p:nvPr/>
          </p:nvPicPr>
          <p:blipFill>
            <a:blip r:embed="rId3"/>
            <a:srcRect/>
            <a:stretch>
              <a:fillRect/>
            </a:stretch>
          </p:blipFill>
          <p:spPr bwMode="auto">
            <a:xfrm>
              <a:off x="6444208" y="2719843"/>
              <a:ext cx="563807" cy="720080"/>
            </a:xfrm>
            <a:prstGeom prst="rect">
              <a:avLst/>
            </a:prstGeom>
            <a:noFill/>
            <a:ln w="9525">
              <a:noFill/>
              <a:miter lim="800000"/>
              <a:headEnd/>
              <a:tailEnd/>
            </a:ln>
          </p:spPr>
        </p:pic>
        <p:pic>
          <p:nvPicPr>
            <p:cNvPr id="224265" name="Imagen 23" descr="persona.gif"/>
            <p:cNvPicPr>
              <a:picLocks noChangeAspect="1"/>
            </p:cNvPicPr>
            <p:nvPr/>
          </p:nvPicPr>
          <p:blipFill>
            <a:blip r:embed="rId3"/>
            <a:srcRect/>
            <a:stretch>
              <a:fillRect/>
            </a:stretch>
          </p:blipFill>
          <p:spPr bwMode="auto">
            <a:xfrm>
              <a:off x="5220072" y="4869160"/>
              <a:ext cx="563807" cy="720080"/>
            </a:xfrm>
            <a:prstGeom prst="rect">
              <a:avLst/>
            </a:prstGeom>
            <a:noFill/>
            <a:ln w="9525">
              <a:noFill/>
              <a:miter lim="800000"/>
              <a:headEnd/>
              <a:tailEnd/>
            </a:ln>
          </p:spPr>
        </p:pic>
        <p:pic>
          <p:nvPicPr>
            <p:cNvPr id="224266" name="Imagen 24" descr="persona.gif"/>
            <p:cNvPicPr>
              <a:picLocks noChangeAspect="1"/>
            </p:cNvPicPr>
            <p:nvPr/>
          </p:nvPicPr>
          <p:blipFill>
            <a:blip r:embed="rId3"/>
            <a:srcRect/>
            <a:stretch>
              <a:fillRect/>
            </a:stretch>
          </p:blipFill>
          <p:spPr bwMode="auto">
            <a:xfrm>
              <a:off x="5220072" y="4149080"/>
              <a:ext cx="563807" cy="720080"/>
            </a:xfrm>
            <a:prstGeom prst="rect">
              <a:avLst/>
            </a:prstGeom>
            <a:noFill/>
            <a:ln w="9525">
              <a:noFill/>
              <a:miter lim="800000"/>
              <a:headEnd/>
              <a:tailEnd/>
            </a:ln>
          </p:spPr>
        </p:pic>
        <p:pic>
          <p:nvPicPr>
            <p:cNvPr id="224267" name="Imagen 25" descr="persona.gif"/>
            <p:cNvPicPr>
              <a:picLocks noChangeAspect="1"/>
            </p:cNvPicPr>
            <p:nvPr/>
          </p:nvPicPr>
          <p:blipFill>
            <a:blip r:embed="rId3"/>
            <a:srcRect/>
            <a:stretch>
              <a:fillRect/>
            </a:stretch>
          </p:blipFill>
          <p:spPr bwMode="auto">
            <a:xfrm>
              <a:off x="5220072" y="3435530"/>
              <a:ext cx="563807" cy="720080"/>
            </a:xfrm>
            <a:prstGeom prst="rect">
              <a:avLst/>
            </a:prstGeom>
            <a:noFill/>
            <a:ln w="9525">
              <a:noFill/>
              <a:miter lim="800000"/>
              <a:headEnd/>
              <a:tailEnd/>
            </a:ln>
          </p:spPr>
        </p:pic>
        <p:pic>
          <p:nvPicPr>
            <p:cNvPr id="224268" name="Imagen 26" descr="persona.gif"/>
            <p:cNvPicPr>
              <a:picLocks noChangeAspect="1"/>
            </p:cNvPicPr>
            <p:nvPr/>
          </p:nvPicPr>
          <p:blipFill>
            <a:blip r:embed="rId3"/>
            <a:srcRect/>
            <a:stretch>
              <a:fillRect/>
            </a:stretch>
          </p:blipFill>
          <p:spPr bwMode="auto">
            <a:xfrm>
              <a:off x="5220072" y="2708380"/>
              <a:ext cx="563807" cy="720080"/>
            </a:xfrm>
            <a:prstGeom prst="rect">
              <a:avLst/>
            </a:prstGeom>
            <a:noFill/>
            <a:ln w="9525">
              <a:noFill/>
              <a:miter lim="800000"/>
              <a:headEnd/>
              <a:tailEnd/>
            </a:ln>
          </p:spPr>
        </p:pic>
        <p:pic>
          <p:nvPicPr>
            <p:cNvPr id="224269" name="Imagen 27" descr="persona.gif"/>
            <p:cNvPicPr>
              <a:picLocks noChangeAspect="1"/>
            </p:cNvPicPr>
            <p:nvPr/>
          </p:nvPicPr>
          <p:blipFill>
            <a:blip r:embed="rId3"/>
            <a:srcRect/>
            <a:stretch>
              <a:fillRect/>
            </a:stretch>
          </p:blipFill>
          <p:spPr bwMode="auto">
            <a:xfrm>
              <a:off x="7596336" y="4869160"/>
              <a:ext cx="563807" cy="720080"/>
            </a:xfrm>
            <a:prstGeom prst="rect">
              <a:avLst/>
            </a:prstGeom>
            <a:noFill/>
            <a:ln w="9525">
              <a:noFill/>
              <a:miter lim="800000"/>
              <a:headEnd/>
              <a:tailEnd/>
            </a:ln>
          </p:spPr>
        </p:pic>
        <p:pic>
          <p:nvPicPr>
            <p:cNvPr id="224270" name="Imagen 28" descr="persona.gif"/>
            <p:cNvPicPr>
              <a:picLocks noChangeAspect="1"/>
            </p:cNvPicPr>
            <p:nvPr/>
          </p:nvPicPr>
          <p:blipFill>
            <a:blip r:embed="rId3"/>
            <a:srcRect/>
            <a:stretch>
              <a:fillRect/>
            </a:stretch>
          </p:blipFill>
          <p:spPr bwMode="auto">
            <a:xfrm>
              <a:off x="6444208" y="4869160"/>
              <a:ext cx="563807" cy="720080"/>
            </a:xfrm>
            <a:prstGeom prst="rect">
              <a:avLst/>
            </a:prstGeom>
            <a:noFill/>
            <a:ln w="9525">
              <a:noFill/>
              <a:miter lim="800000"/>
              <a:headEnd/>
              <a:tailEnd/>
            </a:ln>
          </p:spPr>
        </p:pic>
        <p:pic>
          <p:nvPicPr>
            <p:cNvPr id="224271" name="Imagen 29" descr="persona.gif"/>
            <p:cNvPicPr>
              <a:picLocks noChangeAspect="1"/>
            </p:cNvPicPr>
            <p:nvPr/>
          </p:nvPicPr>
          <p:blipFill>
            <a:blip r:embed="rId3"/>
            <a:srcRect/>
            <a:stretch>
              <a:fillRect/>
            </a:stretch>
          </p:blipFill>
          <p:spPr bwMode="auto">
            <a:xfrm>
              <a:off x="6444208" y="3861048"/>
              <a:ext cx="563807" cy="720080"/>
            </a:xfrm>
            <a:prstGeom prst="rect">
              <a:avLst/>
            </a:prstGeom>
            <a:noFill/>
            <a:ln w="9525">
              <a:noFill/>
              <a:miter lim="800000"/>
              <a:headEnd/>
              <a:tailEnd/>
            </a:ln>
          </p:spPr>
        </p:pic>
        <p:pic>
          <p:nvPicPr>
            <p:cNvPr id="224272" name="Imagen 30" descr="persona.gif"/>
            <p:cNvPicPr>
              <a:picLocks noChangeAspect="1"/>
            </p:cNvPicPr>
            <p:nvPr/>
          </p:nvPicPr>
          <p:blipFill>
            <a:blip r:embed="rId3"/>
            <a:srcRect/>
            <a:stretch>
              <a:fillRect/>
            </a:stretch>
          </p:blipFill>
          <p:spPr bwMode="auto">
            <a:xfrm>
              <a:off x="7596336" y="3789040"/>
              <a:ext cx="563807" cy="720080"/>
            </a:xfrm>
            <a:prstGeom prst="rect">
              <a:avLst/>
            </a:prstGeom>
            <a:noFill/>
            <a:ln w="9525">
              <a:noFill/>
              <a:miter lim="800000"/>
              <a:headEnd/>
              <a:tailEnd/>
            </a:ln>
          </p:spPr>
        </p:pic>
        <p:pic>
          <p:nvPicPr>
            <p:cNvPr id="224273" name="Imagen 31" descr="persona.gif"/>
            <p:cNvPicPr>
              <a:picLocks noChangeAspect="1"/>
            </p:cNvPicPr>
            <p:nvPr/>
          </p:nvPicPr>
          <p:blipFill>
            <a:blip r:embed="rId3"/>
            <a:srcRect/>
            <a:stretch>
              <a:fillRect/>
            </a:stretch>
          </p:blipFill>
          <p:spPr bwMode="auto">
            <a:xfrm>
              <a:off x="7020272" y="3068960"/>
              <a:ext cx="563807" cy="720080"/>
            </a:xfrm>
            <a:prstGeom prst="rect">
              <a:avLst/>
            </a:prstGeom>
            <a:noFill/>
            <a:ln w="9525">
              <a:noFill/>
              <a:miter lim="800000"/>
              <a:headEnd/>
              <a:tailEnd/>
            </a:ln>
          </p:spPr>
        </p:pic>
        <p:pic>
          <p:nvPicPr>
            <p:cNvPr id="224274" name="Imagen 32" descr="persona.gif"/>
            <p:cNvPicPr>
              <a:picLocks noChangeAspect="1"/>
            </p:cNvPicPr>
            <p:nvPr/>
          </p:nvPicPr>
          <p:blipFill>
            <a:blip r:embed="rId3"/>
            <a:srcRect/>
            <a:stretch>
              <a:fillRect/>
            </a:stretch>
          </p:blipFill>
          <p:spPr bwMode="auto">
            <a:xfrm>
              <a:off x="5940152" y="3068960"/>
              <a:ext cx="563807" cy="720080"/>
            </a:xfrm>
            <a:prstGeom prst="rect">
              <a:avLst/>
            </a:prstGeom>
            <a:noFill/>
            <a:ln w="9525">
              <a:noFill/>
              <a:miter lim="800000"/>
              <a:headEnd/>
              <a:tailEnd/>
            </a:ln>
          </p:spPr>
        </p:pic>
        <p:pic>
          <p:nvPicPr>
            <p:cNvPr id="224275" name="Imagen 33" descr="persona.gif"/>
            <p:cNvPicPr>
              <a:picLocks noChangeAspect="1"/>
            </p:cNvPicPr>
            <p:nvPr/>
          </p:nvPicPr>
          <p:blipFill>
            <a:blip r:embed="rId3"/>
            <a:srcRect/>
            <a:stretch>
              <a:fillRect/>
            </a:stretch>
          </p:blipFill>
          <p:spPr bwMode="auto">
            <a:xfrm>
              <a:off x="5868144" y="4365104"/>
              <a:ext cx="563807" cy="720080"/>
            </a:xfrm>
            <a:prstGeom prst="rect">
              <a:avLst/>
            </a:prstGeom>
            <a:noFill/>
            <a:ln w="9525">
              <a:noFill/>
              <a:miter lim="800000"/>
              <a:headEnd/>
              <a:tailEnd/>
            </a:ln>
          </p:spPr>
        </p:pic>
        <p:pic>
          <p:nvPicPr>
            <p:cNvPr id="224276" name="Imagen 34" descr="persona.gif"/>
            <p:cNvPicPr>
              <a:picLocks noChangeAspect="1"/>
            </p:cNvPicPr>
            <p:nvPr/>
          </p:nvPicPr>
          <p:blipFill>
            <a:blip r:embed="rId3"/>
            <a:srcRect/>
            <a:stretch>
              <a:fillRect/>
            </a:stretch>
          </p:blipFill>
          <p:spPr bwMode="auto">
            <a:xfrm>
              <a:off x="7092280" y="4437112"/>
              <a:ext cx="563807" cy="720080"/>
            </a:xfrm>
            <a:prstGeom prst="rect">
              <a:avLst/>
            </a:prstGeom>
            <a:noFill/>
            <a:ln w="9525">
              <a:noFill/>
              <a:miter lim="800000"/>
              <a:headEnd/>
              <a:tailEnd/>
            </a:ln>
          </p:spPr>
        </p:pic>
      </p:grpSp>
      <p:sp>
        <p:nvSpPr>
          <p:cNvPr id="37" name="CuadroTexto 36"/>
          <p:cNvSpPr txBox="1">
            <a:spLocks noChangeArrowheads="1"/>
          </p:cNvSpPr>
          <p:nvPr/>
        </p:nvSpPr>
        <p:spPr bwMode="auto">
          <a:xfrm>
            <a:off x="5435600" y="3716338"/>
            <a:ext cx="3384550" cy="1844675"/>
          </a:xfrm>
          <a:prstGeom prst="rect">
            <a:avLst/>
          </a:prstGeom>
          <a:noFill/>
          <a:ln w="9525">
            <a:noFill/>
            <a:miter lim="800000"/>
            <a:headEnd/>
            <a:tailEnd/>
          </a:ln>
        </p:spPr>
        <p:txBody>
          <a:bodyPr>
            <a:spAutoFit/>
          </a:bodyPr>
          <a:lstStyle/>
          <a:p>
            <a:r>
              <a:rPr lang="ca-ES" sz="11500">
                <a:solidFill>
                  <a:srgbClr val="178537"/>
                </a:solidFill>
              </a:rPr>
              <a:t>194 </a:t>
            </a:r>
          </a:p>
        </p:txBody>
      </p:sp>
      <p:sp>
        <p:nvSpPr>
          <p:cNvPr id="224278" name="Line 22"/>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pic>
        <p:nvPicPr>
          <p:cNvPr id="224280" name="Imagen 16" descr="persona.gif"/>
          <p:cNvPicPr>
            <a:picLocks noChangeAspect="1"/>
          </p:cNvPicPr>
          <p:nvPr/>
        </p:nvPicPr>
        <p:blipFill>
          <a:blip r:embed="rId3"/>
          <a:srcRect/>
          <a:stretch>
            <a:fillRect/>
          </a:stretch>
        </p:blipFill>
        <p:spPr bwMode="auto">
          <a:xfrm>
            <a:off x="4860925" y="3644900"/>
            <a:ext cx="563563" cy="720725"/>
          </a:xfrm>
          <a:prstGeom prst="rect">
            <a:avLst/>
          </a:prstGeom>
          <a:noFill/>
          <a:ln w="9525">
            <a:noFill/>
            <a:miter lim="800000"/>
            <a:headEnd/>
            <a:tailEnd/>
          </a:ln>
        </p:spPr>
      </p:pic>
      <p:pic>
        <p:nvPicPr>
          <p:cNvPr id="224281" name="Imagen 22" descr="persona.gif"/>
          <p:cNvPicPr>
            <a:picLocks noChangeAspect="1"/>
          </p:cNvPicPr>
          <p:nvPr/>
        </p:nvPicPr>
        <p:blipFill>
          <a:blip r:embed="rId3"/>
          <a:srcRect/>
          <a:stretch>
            <a:fillRect/>
          </a:stretch>
        </p:blipFill>
        <p:spPr bwMode="auto">
          <a:xfrm>
            <a:off x="7308850" y="6137275"/>
            <a:ext cx="563563" cy="720725"/>
          </a:xfrm>
          <a:prstGeom prst="rect">
            <a:avLst/>
          </a:prstGeom>
          <a:noFill/>
          <a:ln w="9525">
            <a:noFill/>
            <a:miter lim="800000"/>
            <a:headEnd/>
            <a:tailEnd/>
          </a:ln>
        </p:spPr>
      </p:pic>
      <p:pic>
        <p:nvPicPr>
          <p:cNvPr id="224282" name="Imagen 23" descr="persona.gif"/>
          <p:cNvPicPr>
            <a:picLocks noChangeAspect="1"/>
          </p:cNvPicPr>
          <p:nvPr/>
        </p:nvPicPr>
        <p:blipFill>
          <a:blip r:embed="rId3"/>
          <a:srcRect/>
          <a:stretch>
            <a:fillRect/>
          </a:stretch>
        </p:blipFill>
        <p:spPr bwMode="auto">
          <a:xfrm>
            <a:off x="250825" y="5949950"/>
            <a:ext cx="563563" cy="720725"/>
          </a:xfrm>
          <a:prstGeom prst="rect">
            <a:avLst/>
          </a:prstGeom>
          <a:noFill/>
          <a:ln w="9525">
            <a:noFill/>
            <a:miter lim="800000"/>
            <a:headEnd/>
            <a:tailEnd/>
          </a:ln>
        </p:spPr>
      </p:pic>
      <p:pic>
        <p:nvPicPr>
          <p:cNvPr id="224283" name="Imagen 24" descr="persona.gif"/>
          <p:cNvPicPr>
            <a:picLocks noChangeAspect="1"/>
          </p:cNvPicPr>
          <p:nvPr/>
        </p:nvPicPr>
        <p:blipFill>
          <a:blip r:embed="rId3"/>
          <a:srcRect/>
          <a:stretch>
            <a:fillRect/>
          </a:stretch>
        </p:blipFill>
        <p:spPr bwMode="auto">
          <a:xfrm>
            <a:off x="2051050" y="5949950"/>
            <a:ext cx="563563" cy="719138"/>
          </a:xfrm>
          <a:prstGeom prst="rect">
            <a:avLst/>
          </a:prstGeom>
          <a:noFill/>
          <a:ln w="9525">
            <a:noFill/>
            <a:miter lim="800000"/>
            <a:headEnd/>
            <a:tailEnd/>
          </a:ln>
        </p:spPr>
      </p:pic>
      <p:pic>
        <p:nvPicPr>
          <p:cNvPr id="224284" name="Imagen 25" descr="persona.gif"/>
          <p:cNvPicPr>
            <a:picLocks noChangeAspect="1"/>
          </p:cNvPicPr>
          <p:nvPr/>
        </p:nvPicPr>
        <p:blipFill>
          <a:blip r:embed="rId3"/>
          <a:srcRect/>
          <a:stretch>
            <a:fillRect/>
          </a:stretch>
        </p:blipFill>
        <p:spPr bwMode="auto">
          <a:xfrm>
            <a:off x="2484438" y="4371975"/>
            <a:ext cx="563562" cy="720725"/>
          </a:xfrm>
          <a:prstGeom prst="rect">
            <a:avLst/>
          </a:prstGeom>
          <a:noFill/>
          <a:ln w="9525">
            <a:noFill/>
            <a:miter lim="800000"/>
            <a:headEnd/>
            <a:tailEnd/>
          </a:ln>
        </p:spPr>
      </p:pic>
      <p:pic>
        <p:nvPicPr>
          <p:cNvPr id="224285" name="Imagen 26" descr="persona.gif"/>
          <p:cNvPicPr>
            <a:picLocks noChangeAspect="1"/>
          </p:cNvPicPr>
          <p:nvPr/>
        </p:nvPicPr>
        <p:blipFill>
          <a:blip r:embed="rId3"/>
          <a:srcRect/>
          <a:stretch>
            <a:fillRect/>
          </a:stretch>
        </p:blipFill>
        <p:spPr bwMode="auto">
          <a:xfrm>
            <a:off x="2484438" y="3644900"/>
            <a:ext cx="563562" cy="720725"/>
          </a:xfrm>
          <a:prstGeom prst="rect">
            <a:avLst/>
          </a:prstGeom>
          <a:noFill/>
          <a:ln w="9525">
            <a:noFill/>
            <a:miter lim="800000"/>
            <a:headEnd/>
            <a:tailEnd/>
          </a:ln>
        </p:spPr>
      </p:pic>
      <p:pic>
        <p:nvPicPr>
          <p:cNvPr id="224286" name="Imagen 27" descr="persona.gif"/>
          <p:cNvPicPr>
            <a:picLocks noChangeAspect="1"/>
          </p:cNvPicPr>
          <p:nvPr/>
        </p:nvPicPr>
        <p:blipFill>
          <a:blip r:embed="rId3"/>
          <a:srcRect/>
          <a:stretch>
            <a:fillRect/>
          </a:stretch>
        </p:blipFill>
        <p:spPr bwMode="auto">
          <a:xfrm>
            <a:off x="6011863" y="6021388"/>
            <a:ext cx="563562" cy="720725"/>
          </a:xfrm>
          <a:prstGeom prst="rect">
            <a:avLst/>
          </a:prstGeom>
          <a:noFill/>
          <a:ln w="9525">
            <a:noFill/>
            <a:miter lim="800000"/>
            <a:headEnd/>
            <a:tailEnd/>
          </a:ln>
        </p:spPr>
      </p:pic>
      <p:pic>
        <p:nvPicPr>
          <p:cNvPr id="224287" name="Imagen 28" descr="persona.gif"/>
          <p:cNvPicPr>
            <a:picLocks noChangeAspect="1"/>
          </p:cNvPicPr>
          <p:nvPr/>
        </p:nvPicPr>
        <p:blipFill>
          <a:blip r:embed="rId3"/>
          <a:srcRect/>
          <a:stretch>
            <a:fillRect/>
          </a:stretch>
        </p:blipFill>
        <p:spPr bwMode="auto">
          <a:xfrm>
            <a:off x="2555875" y="5300663"/>
            <a:ext cx="563563" cy="720725"/>
          </a:xfrm>
          <a:prstGeom prst="rect">
            <a:avLst/>
          </a:prstGeom>
          <a:noFill/>
          <a:ln w="9525">
            <a:noFill/>
            <a:miter lim="800000"/>
            <a:headEnd/>
            <a:tailEnd/>
          </a:ln>
        </p:spPr>
      </p:pic>
      <p:pic>
        <p:nvPicPr>
          <p:cNvPr id="224288" name="Imagen 29" descr="persona.gif"/>
          <p:cNvPicPr>
            <a:picLocks noChangeAspect="1"/>
          </p:cNvPicPr>
          <p:nvPr/>
        </p:nvPicPr>
        <p:blipFill>
          <a:blip r:embed="rId3"/>
          <a:srcRect/>
          <a:stretch>
            <a:fillRect/>
          </a:stretch>
        </p:blipFill>
        <p:spPr bwMode="auto">
          <a:xfrm>
            <a:off x="3419475" y="5084763"/>
            <a:ext cx="563563" cy="720725"/>
          </a:xfrm>
          <a:prstGeom prst="rect">
            <a:avLst/>
          </a:prstGeom>
          <a:noFill/>
          <a:ln w="9525">
            <a:noFill/>
            <a:miter lim="800000"/>
            <a:headEnd/>
            <a:tailEnd/>
          </a:ln>
        </p:spPr>
      </p:pic>
      <p:pic>
        <p:nvPicPr>
          <p:cNvPr id="224289" name="Imagen 30" descr="persona.gif"/>
          <p:cNvPicPr>
            <a:picLocks noChangeAspect="1"/>
          </p:cNvPicPr>
          <p:nvPr/>
        </p:nvPicPr>
        <p:blipFill>
          <a:blip r:embed="rId3"/>
          <a:srcRect/>
          <a:stretch>
            <a:fillRect/>
          </a:stretch>
        </p:blipFill>
        <p:spPr bwMode="auto">
          <a:xfrm>
            <a:off x="4932363" y="6137275"/>
            <a:ext cx="563562" cy="720725"/>
          </a:xfrm>
          <a:prstGeom prst="rect">
            <a:avLst/>
          </a:prstGeom>
          <a:noFill/>
          <a:ln w="9525">
            <a:noFill/>
            <a:miter lim="800000"/>
            <a:headEnd/>
            <a:tailEnd/>
          </a:ln>
        </p:spPr>
      </p:pic>
      <p:pic>
        <p:nvPicPr>
          <p:cNvPr id="224290" name="Imagen 31" descr="persona.gif"/>
          <p:cNvPicPr>
            <a:picLocks noChangeAspect="1"/>
          </p:cNvPicPr>
          <p:nvPr/>
        </p:nvPicPr>
        <p:blipFill>
          <a:blip r:embed="rId3"/>
          <a:srcRect/>
          <a:stretch>
            <a:fillRect/>
          </a:stretch>
        </p:blipFill>
        <p:spPr bwMode="auto">
          <a:xfrm>
            <a:off x="8243888" y="6137275"/>
            <a:ext cx="563562" cy="720725"/>
          </a:xfrm>
          <a:prstGeom prst="rect">
            <a:avLst/>
          </a:prstGeom>
          <a:noFill/>
          <a:ln w="9525">
            <a:noFill/>
            <a:miter lim="800000"/>
            <a:headEnd/>
            <a:tailEnd/>
          </a:ln>
        </p:spPr>
      </p:pic>
      <p:pic>
        <p:nvPicPr>
          <p:cNvPr id="224291" name="Imagen 32" descr="persona.gif"/>
          <p:cNvPicPr>
            <a:picLocks noChangeAspect="1"/>
          </p:cNvPicPr>
          <p:nvPr/>
        </p:nvPicPr>
        <p:blipFill>
          <a:blip r:embed="rId3"/>
          <a:srcRect/>
          <a:stretch>
            <a:fillRect/>
          </a:stretch>
        </p:blipFill>
        <p:spPr bwMode="auto">
          <a:xfrm>
            <a:off x="3635375" y="3500438"/>
            <a:ext cx="563563" cy="720725"/>
          </a:xfrm>
          <a:prstGeom prst="rect">
            <a:avLst/>
          </a:prstGeom>
          <a:noFill/>
          <a:ln w="9525">
            <a:noFill/>
            <a:miter lim="800000"/>
            <a:headEnd/>
            <a:tailEnd/>
          </a:ln>
        </p:spPr>
      </p:pic>
      <p:pic>
        <p:nvPicPr>
          <p:cNvPr id="224292" name="Imagen 33" descr="persona.gif"/>
          <p:cNvPicPr>
            <a:picLocks noChangeAspect="1"/>
          </p:cNvPicPr>
          <p:nvPr/>
        </p:nvPicPr>
        <p:blipFill>
          <a:blip r:embed="rId3"/>
          <a:srcRect/>
          <a:stretch>
            <a:fillRect/>
          </a:stretch>
        </p:blipFill>
        <p:spPr bwMode="auto">
          <a:xfrm>
            <a:off x="3563938" y="6021388"/>
            <a:ext cx="563562" cy="719137"/>
          </a:xfrm>
          <a:prstGeom prst="rect">
            <a:avLst/>
          </a:prstGeom>
          <a:noFill/>
          <a:ln w="9525">
            <a:noFill/>
            <a:miter lim="800000"/>
            <a:headEnd/>
            <a:tailEnd/>
          </a:ln>
        </p:spPr>
      </p:pic>
      <p:pic>
        <p:nvPicPr>
          <p:cNvPr id="224293" name="Imagen 34" descr="persona.gif"/>
          <p:cNvPicPr>
            <a:picLocks noChangeAspect="1"/>
          </p:cNvPicPr>
          <p:nvPr/>
        </p:nvPicPr>
        <p:blipFill>
          <a:blip r:embed="rId3"/>
          <a:srcRect/>
          <a:stretch>
            <a:fillRect/>
          </a:stretch>
        </p:blipFill>
        <p:spPr bwMode="auto">
          <a:xfrm>
            <a:off x="4356100" y="5373688"/>
            <a:ext cx="563563" cy="720725"/>
          </a:xfrm>
          <a:prstGeom prst="rect">
            <a:avLst/>
          </a:prstGeom>
          <a:noFill/>
          <a:ln w="9525">
            <a:noFill/>
            <a:miter lim="800000"/>
            <a:headEnd/>
            <a:tailEnd/>
          </a:ln>
        </p:spPr>
      </p:pic>
      <p:pic>
        <p:nvPicPr>
          <p:cNvPr id="224295" name="Imagen 16" descr="persona.gif"/>
          <p:cNvPicPr>
            <a:picLocks noChangeAspect="1"/>
          </p:cNvPicPr>
          <p:nvPr/>
        </p:nvPicPr>
        <p:blipFill>
          <a:blip r:embed="rId3"/>
          <a:srcRect/>
          <a:stretch>
            <a:fillRect/>
          </a:stretch>
        </p:blipFill>
        <p:spPr bwMode="auto">
          <a:xfrm>
            <a:off x="8580438" y="0"/>
            <a:ext cx="563562" cy="720725"/>
          </a:xfrm>
          <a:prstGeom prst="rect">
            <a:avLst/>
          </a:prstGeom>
          <a:noFill/>
          <a:ln w="9525">
            <a:noFill/>
            <a:miter lim="800000"/>
            <a:headEnd/>
            <a:tailEnd/>
          </a:ln>
        </p:spPr>
      </p:pic>
      <p:pic>
        <p:nvPicPr>
          <p:cNvPr id="224296" name="Imagen 22" descr="persona.gif"/>
          <p:cNvPicPr>
            <a:picLocks noChangeAspect="1"/>
          </p:cNvPicPr>
          <p:nvPr/>
        </p:nvPicPr>
        <p:blipFill>
          <a:blip r:embed="rId3"/>
          <a:srcRect/>
          <a:stretch>
            <a:fillRect/>
          </a:stretch>
        </p:blipFill>
        <p:spPr bwMode="auto">
          <a:xfrm>
            <a:off x="7019925" y="0"/>
            <a:ext cx="563563" cy="720725"/>
          </a:xfrm>
          <a:prstGeom prst="rect">
            <a:avLst/>
          </a:prstGeom>
          <a:noFill/>
          <a:ln w="9525">
            <a:noFill/>
            <a:miter lim="800000"/>
            <a:headEnd/>
            <a:tailEnd/>
          </a:ln>
        </p:spPr>
      </p:pic>
      <p:pic>
        <p:nvPicPr>
          <p:cNvPr id="224297" name="Imagen 23" descr="persona.gif"/>
          <p:cNvPicPr>
            <a:picLocks noChangeAspect="1"/>
          </p:cNvPicPr>
          <p:nvPr/>
        </p:nvPicPr>
        <p:blipFill>
          <a:blip r:embed="rId3"/>
          <a:srcRect/>
          <a:stretch>
            <a:fillRect/>
          </a:stretch>
        </p:blipFill>
        <p:spPr bwMode="auto">
          <a:xfrm>
            <a:off x="5148263" y="2060575"/>
            <a:ext cx="563562" cy="720725"/>
          </a:xfrm>
          <a:prstGeom prst="rect">
            <a:avLst/>
          </a:prstGeom>
          <a:noFill/>
          <a:ln w="9525">
            <a:noFill/>
            <a:miter lim="800000"/>
            <a:headEnd/>
            <a:tailEnd/>
          </a:ln>
        </p:spPr>
      </p:pic>
      <p:pic>
        <p:nvPicPr>
          <p:cNvPr id="224298" name="Imagen 24" descr="persona.gif"/>
          <p:cNvPicPr>
            <a:picLocks noChangeAspect="1"/>
          </p:cNvPicPr>
          <p:nvPr/>
        </p:nvPicPr>
        <p:blipFill>
          <a:blip r:embed="rId3"/>
          <a:srcRect/>
          <a:stretch>
            <a:fillRect/>
          </a:stretch>
        </p:blipFill>
        <p:spPr bwMode="auto">
          <a:xfrm>
            <a:off x="6372225" y="2276475"/>
            <a:ext cx="563563" cy="719138"/>
          </a:xfrm>
          <a:prstGeom prst="rect">
            <a:avLst/>
          </a:prstGeom>
          <a:noFill/>
          <a:ln w="9525">
            <a:noFill/>
            <a:miter lim="800000"/>
            <a:headEnd/>
            <a:tailEnd/>
          </a:ln>
        </p:spPr>
      </p:pic>
      <p:pic>
        <p:nvPicPr>
          <p:cNvPr id="224299" name="Imagen 25" descr="persona.gif"/>
          <p:cNvPicPr>
            <a:picLocks noChangeAspect="1"/>
          </p:cNvPicPr>
          <p:nvPr/>
        </p:nvPicPr>
        <p:blipFill>
          <a:blip r:embed="rId3"/>
          <a:srcRect/>
          <a:stretch>
            <a:fillRect/>
          </a:stretch>
        </p:blipFill>
        <p:spPr bwMode="auto">
          <a:xfrm>
            <a:off x="4859338" y="1196975"/>
            <a:ext cx="563562" cy="720725"/>
          </a:xfrm>
          <a:prstGeom prst="rect">
            <a:avLst/>
          </a:prstGeom>
          <a:noFill/>
          <a:ln w="9525">
            <a:noFill/>
            <a:miter lim="800000"/>
            <a:headEnd/>
            <a:tailEnd/>
          </a:ln>
        </p:spPr>
      </p:pic>
      <p:pic>
        <p:nvPicPr>
          <p:cNvPr id="224300" name="Imagen 26" descr="persona.gif"/>
          <p:cNvPicPr>
            <a:picLocks noChangeAspect="1"/>
          </p:cNvPicPr>
          <p:nvPr/>
        </p:nvPicPr>
        <p:blipFill>
          <a:blip r:embed="rId3"/>
          <a:srcRect/>
          <a:stretch>
            <a:fillRect/>
          </a:stretch>
        </p:blipFill>
        <p:spPr bwMode="auto">
          <a:xfrm>
            <a:off x="6227763" y="836613"/>
            <a:ext cx="563562" cy="720725"/>
          </a:xfrm>
          <a:prstGeom prst="rect">
            <a:avLst/>
          </a:prstGeom>
          <a:noFill/>
          <a:ln w="9525">
            <a:noFill/>
            <a:miter lim="800000"/>
            <a:headEnd/>
            <a:tailEnd/>
          </a:ln>
        </p:spPr>
      </p:pic>
      <p:pic>
        <p:nvPicPr>
          <p:cNvPr id="224301" name="Imagen 27" descr="persona.gif"/>
          <p:cNvPicPr>
            <a:picLocks noChangeAspect="1"/>
          </p:cNvPicPr>
          <p:nvPr/>
        </p:nvPicPr>
        <p:blipFill>
          <a:blip r:embed="rId3"/>
          <a:srcRect/>
          <a:stretch>
            <a:fillRect/>
          </a:stretch>
        </p:blipFill>
        <p:spPr bwMode="auto">
          <a:xfrm>
            <a:off x="8580438" y="3429000"/>
            <a:ext cx="563562" cy="720725"/>
          </a:xfrm>
          <a:prstGeom prst="rect">
            <a:avLst/>
          </a:prstGeom>
          <a:noFill/>
          <a:ln w="9525">
            <a:noFill/>
            <a:miter lim="800000"/>
            <a:headEnd/>
            <a:tailEnd/>
          </a:ln>
        </p:spPr>
      </p:pic>
      <p:pic>
        <p:nvPicPr>
          <p:cNvPr id="224302" name="Imagen 28" descr="persona.gif"/>
          <p:cNvPicPr>
            <a:picLocks noChangeAspect="1"/>
          </p:cNvPicPr>
          <p:nvPr/>
        </p:nvPicPr>
        <p:blipFill>
          <a:blip r:embed="rId3"/>
          <a:srcRect/>
          <a:stretch>
            <a:fillRect/>
          </a:stretch>
        </p:blipFill>
        <p:spPr bwMode="auto">
          <a:xfrm>
            <a:off x="7427913" y="2160588"/>
            <a:ext cx="563562" cy="720725"/>
          </a:xfrm>
          <a:prstGeom prst="rect">
            <a:avLst/>
          </a:prstGeom>
          <a:noFill/>
          <a:ln w="9525">
            <a:noFill/>
            <a:miter lim="800000"/>
            <a:headEnd/>
            <a:tailEnd/>
          </a:ln>
        </p:spPr>
      </p:pic>
      <p:pic>
        <p:nvPicPr>
          <p:cNvPr id="224303" name="Imagen 29" descr="persona.gif"/>
          <p:cNvPicPr>
            <a:picLocks noChangeAspect="1"/>
          </p:cNvPicPr>
          <p:nvPr/>
        </p:nvPicPr>
        <p:blipFill>
          <a:blip r:embed="rId3"/>
          <a:srcRect/>
          <a:stretch>
            <a:fillRect/>
          </a:stretch>
        </p:blipFill>
        <p:spPr bwMode="auto">
          <a:xfrm>
            <a:off x="7451725" y="908050"/>
            <a:ext cx="563563" cy="720725"/>
          </a:xfrm>
          <a:prstGeom prst="rect">
            <a:avLst/>
          </a:prstGeom>
          <a:noFill/>
          <a:ln w="9525">
            <a:noFill/>
            <a:miter lim="800000"/>
            <a:headEnd/>
            <a:tailEnd/>
          </a:ln>
        </p:spPr>
      </p:pic>
      <p:pic>
        <p:nvPicPr>
          <p:cNvPr id="224304" name="Imagen 30" descr="persona.gif"/>
          <p:cNvPicPr>
            <a:picLocks noChangeAspect="1"/>
          </p:cNvPicPr>
          <p:nvPr/>
        </p:nvPicPr>
        <p:blipFill>
          <a:blip r:embed="rId3"/>
          <a:srcRect/>
          <a:stretch>
            <a:fillRect/>
          </a:stretch>
        </p:blipFill>
        <p:spPr bwMode="auto">
          <a:xfrm>
            <a:off x="8580438" y="2492375"/>
            <a:ext cx="563562" cy="720725"/>
          </a:xfrm>
          <a:prstGeom prst="rect">
            <a:avLst/>
          </a:prstGeom>
          <a:noFill/>
          <a:ln w="9525">
            <a:noFill/>
            <a:miter lim="800000"/>
            <a:headEnd/>
            <a:tailEnd/>
          </a:ln>
        </p:spPr>
      </p:pic>
      <p:pic>
        <p:nvPicPr>
          <p:cNvPr id="224305" name="Imagen 31" descr="persona.gif"/>
          <p:cNvPicPr>
            <a:picLocks noChangeAspect="1"/>
          </p:cNvPicPr>
          <p:nvPr/>
        </p:nvPicPr>
        <p:blipFill>
          <a:blip r:embed="rId3"/>
          <a:srcRect/>
          <a:stretch>
            <a:fillRect/>
          </a:stretch>
        </p:blipFill>
        <p:spPr bwMode="auto">
          <a:xfrm>
            <a:off x="8027988" y="188913"/>
            <a:ext cx="563562" cy="720725"/>
          </a:xfrm>
          <a:prstGeom prst="rect">
            <a:avLst/>
          </a:prstGeom>
          <a:noFill/>
          <a:ln w="9525">
            <a:noFill/>
            <a:miter lim="800000"/>
            <a:headEnd/>
            <a:tailEnd/>
          </a:ln>
        </p:spPr>
      </p:pic>
      <p:pic>
        <p:nvPicPr>
          <p:cNvPr id="224306" name="Imagen 32" descr="persona.gif"/>
          <p:cNvPicPr>
            <a:picLocks noChangeAspect="1"/>
          </p:cNvPicPr>
          <p:nvPr/>
        </p:nvPicPr>
        <p:blipFill>
          <a:blip r:embed="rId3"/>
          <a:srcRect/>
          <a:stretch>
            <a:fillRect/>
          </a:stretch>
        </p:blipFill>
        <p:spPr bwMode="auto">
          <a:xfrm>
            <a:off x="5219700" y="115888"/>
            <a:ext cx="563563" cy="720725"/>
          </a:xfrm>
          <a:prstGeom prst="rect">
            <a:avLst/>
          </a:prstGeom>
          <a:noFill/>
          <a:ln w="9525">
            <a:noFill/>
            <a:miter lim="800000"/>
            <a:headEnd/>
            <a:tailEnd/>
          </a:ln>
        </p:spPr>
      </p:pic>
      <p:pic>
        <p:nvPicPr>
          <p:cNvPr id="224307" name="Imagen 33" descr="persona.gif"/>
          <p:cNvPicPr>
            <a:picLocks noChangeAspect="1"/>
          </p:cNvPicPr>
          <p:nvPr/>
        </p:nvPicPr>
        <p:blipFill>
          <a:blip r:embed="rId3"/>
          <a:srcRect/>
          <a:stretch>
            <a:fillRect/>
          </a:stretch>
        </p:blipFill>
        <p:spPr bwMode="auto">
          <a:xfrm>
            <a:off x="6851650" y="1657350"/>
            <a:ext cx="563563" cy="719138"/>
          </a:xfrm>
          <a:prstGeom prst="rect">
            <a:avLst/>
          </a:prstGeom>
          <a:noFill/>
          <a:ln w="9525">
            <a:noFill/>
            <a:miter lim="800000"/>
            <a:headEnd/>
            <a:tailEnd/>
          </a:ln>
        </p:spPr>
      </p:pic>
      <p:pic>
        <p:nvPicPr>
          <p:cNvPr id="224308" name="Imagen 34" descr="persona.gif"/>
          <p:cNvPicPr>
            <a:picLocks noChangeAspect="1"/>
          </p:cNvPicPr>
          <p:nvPr/>
        </p:nvPicPr>
        <p:blipFill>
          <a:blip r:embed="rId3"/>
          <a:srcRect/>
          <a:stretch>
            <a:fillRect/>
          </a:stretch>
        </p:blipFill>
        <p:spPr bwMode="auto">
          <a:xfrm>
            <a:off x="8075613" y="1728788"/>
            <a:ext cx="563562" cy="720725"/>
          </a:xfrm>
          <a:prstGeom prst="rect">
            <a:avLst/>
          </a:prstGeom>
          <a:noFill/>
          <a:ln w="9525">
            <a:noFill/>
            <a:miter lim="800000"/>
            <a:headEnd/>
            <a:tailEnd/>
          </a:ln>
        </p:spPr>
      </p:pic>
      <p:pic>
        <p:nvPicPr>
          <p:cNvPr id="224310" name="Imagen 16" descr="persona.gif"/>
          <p:cNvPicPr>
            <a:picLocks noChangeAspect="1"/>
          </p:cNvPicPr>
          <p:nvPr/>
        </p:nvPicPr>
        <p:blipFill>
          <a:blip r:embed="rId3"/>
          <a:srcRect/>
          <a:stretch>
            <a:fillRect/>
          </a:stretch>
        </p:blipFill>
        <p:spPr bwMode="auto">
          <a:xfrm>
            <a:off x="4716463" y="2781300"/>
            <a:ext cx="563562" cy="720725"/>
          </a:xfrm>
          <a:prstGeom prst="rect">
            <a:avLst/>
          </a:prstGeom>
          <a:noFill/>
          <a:ln w="9525">
            <a:noFill/>
            <a:miter lim="800000"/>
            <a:headEnd/>
            <a:tailEnd/>
          </a:ln>
        </p:spPr>
      </p:pic>
      <p:pic>
        <p:nvPicPr>
          <p:cNvPr id="224311" name="Imagen 22" descr="persona.gif"/>
          <p:cNvPicPr>
            <a:picLocks noChangeAspect="1"/>
          </p:cNvPicPr>
          <p:nvPr/>
        </p:nvPicPr>
        <p:blipFill>
          <a:blip r:embed="rId3"/>
          <a:srcRect/>
          <a:stretch>
            <a:fillRect/>
          </a:stretch>
        </p:blipFill>
        <p:spPr bwMode="auto">
          <a:xfrm>
            <a:off x="1223963" y="11113"/>
            <a:ext cx="563562" cy="720725"/>
          </a:xfrm>
          <a:prstGeom prst="rect">
            <a:avLst/>
          </a:prstGeom>
          <a:noFill/>
          <a:ln w="9525">
            <a:noFill/>
            <a:miter lim="800000"/>
            <a:headEnd/>
            <a:tailEnd/>
          </a:ln>
        </p:spPr>
      </p:pic>
      <p:pic>
        <p:nvPicPr>
          <p:cNvPr id="224312" name="Imagen 23" descr="persona.gif"/>
          <p:cNvPicPr>
            <a:picLocks noChangeAspect="1"/>
          </p:cNvPicPr>
          <p:nvPr/>
        </p:nvPicPr>
        <p:blipFill>
          <a:blip r:embed="rId3"/>
          <a:srcRect/>
          <a:stretch>
            <a:fillRect/>
          </a:stretch>
        </p:blipFill>
        <p:spPr bwMode="auto">
          <a:xfrm>
            <a:off x="0" y="2160588"/>
            <a:ext cx="563563" cy="720725"/>
          </a:xfrm>
          <a:prstGeom prst="rect">
            <a:avLst/>
          </a:prstGeom>
          <a:noFill/>
          <a:ln w="9525">
            <a:noFill/>
            <a:miter lim="800000"/>
            <a:headEnd/>
            <a:tailEnd/>
          </a:ln>
        </p:spPr>
      </p:pic>
      <p:pic>
        <p:nvPicPr>
          <p:cNvPr id="224313" name="Imagen 24" descr="persona.gif"/>
          <p:cNvPicPr>
            <a:picLocks noChangeAspect="1"/>
          </p:cNvPicPr>
          <p:nvPr/>
        </p:nvPicPr>
        <p:blipFill>
          <a:blip r:embed="rId3"/>
          <a:srcRect/>
          <a:stretch>
            <a:fillRect/>
          </a:stretch>
        </p:blipFill>
        <p:spPr bwMode="auto">
          <a:xfrm>
            <a:off x="2987675" y="260350"/>
            <a:ext cx="563563" cy="719138"/>
          </a:xfrm>
          <a:prstGeom prst="rect">
            <a:avLst/>
          </a:prstGeom>
          <a:noFill/>
          <a:ln w="9525">
            <a:noFill/>
            <a:miter lim="800000"/>
            <a:headEnd/>
            <a:tailEnd/>
          </a:ln>
        </p:spPr>
      </p:pic>
      <p:pic>
        <p:nvPicPr>
          <p:cNvPr id="224314" name="Imagen 25" descr="persona.gif"/>
          <p:cNvPicPr>
            <a:picLocks noChangeAspect="1"/>
          </p:cNvPicPr>
          <p:nvPr/>
        </p:nvPicPr>
        <p:blipFill>
          <a:blip r:embed="rId3"/>
          <a:srcRect/>
          <a:stretch>
            <a:fillRect/>
          </a:stretch>
        </p:blipFill>
        <p:spPr bwMode="auto">
          <a:xfrm>
            <a:off x="395288" y="1196975"/>
            <a:ext cx="563562" cy="720725"/>
          </a:xfrm>
          <a:prstGeom prst="rect">
            <a:avLst/>
          </a:prstGeom>
          <a:noFill/>
          <a:ln w="9525">
            <a:noFill/>
            <a:miter lim="800000"/>
            <a:headEnd/>
            <a:tailEnd/>
          </a:ln>
        </p:spPr>
      </p:pic>
      <p:pic>
        <p:nvPicPr>
          <p:cNvPr id="224315" name="Imagen 26" descr="persona.gif"/>
          <p:cNvPicPr>
            <a:picLocks noChangeAspect="1"/>
          </p:cNvPicPr>
          <p:nvPr/>
        </p:nvPicPr>
        <p:blipFill>
          <a:blip r:embed="rId3"/>
          <a:srcRect/>
          <a:stretch>
            <a:fillRect/>
          </a:stretch>
        </p:blipFill>
        <p:spPr bwMode="auto">
          <a:xfrm>
            <a:off x="0" y="0"/>
            <a:ext cx="563563" cy="720725"/>
          </a:xfrm>
          <a:prstGeom prst="rect">
            <a:avLst/>
          </a:prstGeom>
          <a:noFill/>
          <a:ln w="9525">
            <a:noFill/>
            <a:miter lim="800000"/>
            <a:headEnd/>
            <a:tailEnd/>
          </a:ln>
        </p:spPr>
      </p:pic>
      <p:pic>
        <p:nvPicPr>
          <p:cNvPr id="224316" name="Imagen 27" descr="persona.gif"/>
          <p:cNvPicPr>
            <a:picLocks noChangeAspect="1"/>
          </p:cNvPicPr>
          <p:nvPr/>
        </p:nvPicPr>
        <p:blipFill>
          <a:blip r:embed="rId3"/>
          <a:srcRect/>
          <a:stretch>
            <a:fillRect/>
          </a:stretch>
        </p:blipFill>
        <p:spPr bwMode="auto">
          <a:xfrm>
            <a:off x="2843213" y="2924175"/>
            <a:ext cx="563562" cy="720725"/>
          </a:xfrm>
          <a:prstGeom prst="rect">
            <a:avLst/>
          </a:prstGeom>
          <a:noFill/>
          <a:ln w="9525">
            <a:noFill/>
            <a:miter lim="800000"/>
            <a:headEnd/>
            <a:tailEnd/>
          </a:ln>
        </p:spPr>
      </p:pic>
      <p:pic>
        <p:nvPicPr>
          <p:cNvPr id="224317" name="Imagen 28" descr="persona.gif"/>
          <p:cNvPicPr>
            <a:picLocks noChangeAspect="1"/>
          </p:cNvPicPr>
          <p:nvPr/>
        </p:nvPicPr>
        <p:blipFill>
          <a:blip r:embed="rId3"/>
          <a:srcRect/>
          <a:stretch>
            <a:fillRect/>
          </a:stretch>
        </p:blipFill>
        <p:spPr bwMode="auto">
          <a:xfrm>
            <a:off x="250825" y="3357563"/>
            <a:ext cx="563563" cy="720725"/>
          </a:xfrm>
          <a:prstGeom prst="rect">
            <a:avLst/>
          </a:prstGeom>
          <a:noFill/>
          <a:ln w="9525">
            <a:noFill/>
            <a:miter lim="800000"/>
            <a:headEnd/>
            <a:tailEnd/>
          </a:ln>
        </p:spPr>
      </p:pic>
      <p:pic>
        <p:nvPicPr>
          <p:cNvPr id="224318" name="Imagen 29" descr="persona.gif"/>
          <p:cNvPicPr>
            <a:picLocks noChangeAspect="1"/>
          </p:cNvPicPr>
          <p:nvPr/>
        </p:nvPicPr>
        <p:blipFill>
          <a:blip r:embed="rId3"/>
          <a:srcRect/>
          <a:stretch>
            <a:fillRect/>
          </a:stretch>
        </p:blipFill>
        <p:spPr bwMode="auto">
          <a:xfrm>
            <a:off x="3995738" y="476250"/>
            <a:ext cx="563562" cy="720725"/>
          </a:xfrm>
          <a:prstGeom prst="rect">
            <a:avLst/>
          </a:prstGeom>
          <a:noFill/>
          <a:ln w="9525">
            <a:noFill/>
            <a:miter lim="800000"/>
            <a:headEnd/>
            <a:tailEnd/>
          </a:ln>
        </p:spPr>
      </p:pic>
      <p:pic>
        <p:nvPicPr>
          <p:cNvPr id="224319" name="Imagen 30" descr="persona.gif"/>
          <p:cNvPicPr>
            <a:picLocks noChangeAspect="1"/>
          </p:cNvPicPr>
          <p:nvPr/>
        </p:nvPicPr>
        <p:blipFill>
          <a:blip r:embed="rId3"/>
          <a:srcRect/>
          <a:stretch>
            <a:fillRect/>
          </a:stretch>
        </p:blipFill>
        <p:spPr bwMode="auto">
          <a:xfrm>
            <a:off x="3779838" y="2133600"/>
            <a:ext cx="563562" cy="720725"/>
          </a:xfrm>
          <a:prstGeom prst="rect">
            <a:avLst/>
          </a:prstGeom>
          <a:noFill/>
          <a:ln w="9525">
            <a:noFill/>
            <a:miter lim="800000"/>
            <a:headEnd/>
            <a:tailEnd/>
          </a:ln>
        </p:spPr>
      </p:pic>
      <p:pic>
        <p:nvPicPr>
          <p:cNvPr id="224320" name="Imagen 31" descr="persona.gif"/>
          <p:cNvPicPr>
            <a:picLocks noChangeAspect="1"/>
          </p:cNvPicPr>
          <p:nvPr/>
        </p:nvPicPr>
        <p:blipFill>
          <a:blip r:embed="rId3"/>
          <a:srcRect/>
          <a:stretch>
            <a:fillRect/>
          </a:stretch>
        </p:blipFill>
        <p:spPr bwMode="auto">
          <a:xfrm>
            <a:off x="1800225" y="360363"/>
            <a:ext cx="563563" cy="720725"/>
          </a:xfrm>
          <a:prstGeom prst="rect">
            <a:avLst/>
          </a:prstGeom>
          <a:noFill/>
          <a:ln w="9525">
            <a:noFill/>
            <a:miter lim="800000"/>
            <a:headEnd/>
            <a:tailEnd/>
          </a:ln>
        </p:spPr>
      </p:pic>
      <p:pic>
        <p:nvPicPr>
          <p:cNvPr id="224321" name="Imagen 32" descr="persona.gif"/>
          <p:cNvPicPr>
            <a:picLocks noChangeAspect="1"/>
          </p:cNvPicPr>
          <p:nvPr/>
        </p:nvPicPr>
        <p:blipFill>
          <a:blip r:embed="rId3"/>
          <a:srcRect/>
          <a:stretch>
            <a:fillRect/>
          </a:stretch>
        </p:blipFill>
        <p:spPr bwMode="auto">
          <a:xfrm>
            <a:off x="1258888" y="1052513"/>
            <a:ext cx="563562" cy="720725"/>
          </a:xfrm>
          <a:prstGeom prst="rect">
            <a:avLst/>
          </a:prstGeom>
          <a:noFill/>
          <a:ln w="9525">
            <a:noFill/>
            <a:miter lim="800000"/>
            <a:headEnd/>
            <a:tailEnd/>
          </a:ln>
        </p:spPr>
      </p:pic>
      <p:pic>
        <p:nvPicPr>
          <p:cNvPr id="224322" name="Imagen 33" descr="persona.gif"/>
          <p:cNvPicPr>
            <a:picLocks noChangeAspect="1"/>
          </p:cNvPicPr>
          <p:nvPr/>
        </p:nvPicPr>
        <p:blipFill>
          <a:blip r:embed="rId3"/>
          <a:srcRect/>
          <a:stretch>
            <a:fillRect/>
          </a:stretch>
        </p:blipFill>
        <p:spPr bwMode="auto">
          <a:xfrm>
            <a:off x="1331913" y="2492375"/>
            <a:ext cx="563562" cy="719138"/>
          </a:xfrm>
          <a:prstGeom prst="rect">
            <a:avLst/>
          </a:prstGeom>
          <a:noFill/>
          <a:ln w="9525">
            <a:noFill/>
            <a:miter lim="800000"/>
            <a:headEnd/>
            <a:tailEnd/>
          </a:ln>
        </p:spPr>
      </p:pic>
      <p:pic>
        <p:nvPicPr>
          <p:cNvPr id="224323" name="Imagen 34" descr="persona.gif"/>
          <p:cNvPicPr>
            <a:picLocks noChangeAspect="1"/>
          </p:cNvPicPr>
          <p:nvPr/>
        </p:nvPicPr>
        <p:blipFill>
          <a:blip r:embed="rId3"/>
          <a:srcRect/>
          <a:stretch>
            <a:fillRect/>
          </a:stretch>
        </p:blipFill>
        <p:spPr bwMode="auto">
          <a:xfrm>
            <a:off x="1871663" y="1728788"/>
            <a:ext cx="563562"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s-ES_tradnl" sz="3200" smtClean="0">
                <a:cs typeface="+mj-cs"/>
              </a:rPr>
              <a:t>PRESENTACIÓ CLÍNICA</a:t>
            </a:r>
            <a:endParaRPr lang="es-ES" sz="3200" smtClean="0">
              <a:cs typeface="+mj-cs"/>
            </a:endParaRPr>
          </a:p>
        </p:txBody>
      </p:sp>
      <p:sp>
        <p:nvSpPr>
          <p:cNvPr id="33794" name="Rectangle 3"/>
          <p:cNvSpPr>
            <a:spLocks noGrp="1" noChangeArrowheads="1"/>
          </p:cNvSpPr>
          <p:nvPr>
            <p:ph type="body" idx="1"/>
          </p:nvPr>
        </p:nvSpPr>
        <p:spPr/>
        <p:txBody>
          <a:bodyPr/>
          <a:lstStyle/>
          <a:p>
            <a:pPr eaLnBrk="1" hangingPunct="1">
              <a:buFont typeface="Wingdings" pitchFamily="2" charset="2"/>
              <a:buChar char="ü"/>
            </a:pPr>
            <a:r>
              <a:rPr lang="ca-ES" sz="2400" b="1" smtClean="0">
                <a:solidFill>
                  <a:srgbClr val="CC3300"/>
                </a:solidFill>
              </a:rPr>
              <a:t>CLÀSSICA</a:t>
            </a:r>
            <a:r>
              <a:rPr lang="ca-ES" sz="2400" smtClean="0">
                <a:solidFill>
                  <a:srgbClr val="CC3300"/>
                </a:solidFill>
              </a:rPr>
              <a:t>:</a:t>
            </a:r>
            <a:r>
              <a:rPr lang="ca-ES" sz="2400" smtClean="0"/>
              <a:t> immunocompetents</a:t>
            </a:r>
          </a:p>
          <a:p>
            <a:pPr eaLnBrk="1" hangingPunct="1">
              <a:buFont typeface="Wingdings" pitchFamily="2" charset="2"/>
              <a:buChar char="ü"/>
            </a:pPr>
            <a:endParaRPr lang="ca-ES" sz="2400" smtClean="0"/>
          </a:p>
          <a:p>
            <a:pPr eaLnBrk="1" hangingPunct="1">
              <a:buFont typeface="Wingdings" pitchFamily="2" charset="2"/>
              <a:buChar char="ü"/>
            </a:pPr>
            <a:r>
              <a:rPr lang="ca-ES" sz="2400" b="1" smtClean="0">
                <a:solidFill>
                  <a:srgbClr val="CC3300"/>
                </a:solidFill>
              </a:rPr>
              <a:t>MODIFICADA</a:t>
            </a:r>
            <a:r>
              <a:rPr lang="ca-ES" sz="2400" smtClean="0">
                <a:solidFill>
                  <a:srgbClr val="CC3300"/>
                </a:solidFill>
              </a:rPr>
              <a:t>:</a:t>
            </a:r>
            <a:r>
              <a:rPr lang="ca-ES" sz="2400" smtClean="0"/>
              <a:t> Ac anti-x preexistents menys protectors</a:t>
            </a:r>
          </a:p>
          <a:p>
            <a:pPr eaLnBrk="1" hangingPunct="1">
              <a:buFont typeface="Wingdings" pitchFamily="2" charset="2"/>
              <a:buChar char="ü"/>
            </a:pPr>
            <a:endParaRPr lang="ca-ES" sz="2400" smtClean="0"/>
          </a:p>
          <a:p>
            <a:pPr eaLnBrk="1" hangingPunct="1">
              <a:buFont typeface="Wingdings" pitchFamily="2" charset="2"/>
              <a:buChar char="ü"/>
            </a:pPr>
            <a:r>
              <a:rPr lang="ca-ES" sz="2400" b="1" smtClean="0">
                <a:solidFill>
                  <a:srgbClr val="CC3300"/>
                </a:solidFill>
              </a:rPr>
              <a:t>ATÍPICA</a:t>
            </a:r>
            <a:r>
              <a:rPr lang="ca-ES" sz="2400" smtClean="0">
                <a:solidFill>
                  <a:srgbClr val="CC3300"/>
                </a:solidFill>
              </a:rPr>
              <a:t>:</a:t>
            </a:r>
            <a:r>
              <a:rPr lang="ca-ES" sz="2400" smtClean="0"/>
              <a:t> vacunats amb virus morts</a:t>
            </a:r>
          </a:p>
          <a:p>
            <a:pPr eaLnBrk="1" hangingPunct="1">
              <a:buFont typeface="Wingdings" pitchFamily="2" charset="2"/>
              <a:buChar char="ü"/>
            </a:pPr>
            <a:endParaRPr lang="ca-ES" sz="2400" smtClean="0"/>
          </a:p>
          <a:p>
            <a:pPr eaLnBrk="1" hangingPunct="1">
              <a:buFont typeface="Wingdings" pitchFamily="2" charset="2"/>
              <a:buChar char="ü"/>
            </a:pPr>
            <a:r>
              <a:rPr lang="ca-ES" sz="2400" b="1" smtClean="0">
                <a:solidFill>
                  <a:srgbClr val="CC3300"/>
                </a:solidFill>
              </a:rPr>
              <a:t>SDRS. NEUROLÒGICS</a:t>
            </a:r>
            <a:r>
              <a:rPr lang="ca-ES" sz="2400" smtClean="0">
                <a:solidFill>
                  <a:srgbClr val="CC3300"/>
                </a:solidFill>
              </a:rPr>
              <a:t>:</a:t>
            </a:r>
            <a:r>
              <a:rPr lang="ca-ES" sz="2400" smtClean="0"/>
              <a:t> Encefalitis, ADEM, SSPE</a:t>
            </a:r>
          </a:p>
          <a:p>
            <a:pPr eaLnBrk="1" hangingPunct="1">
              <a:buFont typeface="Wingdings" pitchFamily="2" charset="2"/>
              <a:buChar char="ü"/>
            </a:pPr>
            <a:endParaRPr lang="ca-ES" sz="2400" smtClean="0"/>
          </a:p>
          <a:p>
            <a:pPr eaLnBrk="1" hangingPunct="1">
              <a:buFont typeface="Wingdings" pitchFamily="2" charset="2"/>
              <a:buChar char="ü"/>
            </a:pPr>
            <a:r>
              <a:rPr lang="ca-ES" sz="2400" b="1" smtClean="0">
                <a:solidFill>
                  <a:srgbClr val="CC3300"/>
                </a:solidFill>
              </a:rPr>
              <a:t>SEVERA</a:t>
            </a:r>
            <a:r>
              <a:rPr lang="ca-ES" sz="2400" smtClean="0">
                <a:solidFill>
                  <a:srgbClr val="CC3300"/>
                </a:solidFill>
              </a:rPr>
              <a:t> i </a:t>
            </a:r>
            <a:r>
              <a:rPr lang="ca-ES" sz="2400" b="1" smtClean="0">
                <a:solidFill>
                  <a:srgbClr val="CC3300"/>
                </a:solidFill>
              </a:rPr>
              <a:t>COMPLICACIONS</a:t>
            </a:r>
          </a:p>
        </p:txBody>
      </p:sp>
      <p:sp>
        <p:nvSpPr>
          <p:cNvPr id="33796" name="Line 4"/>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s-ES_tradnl" sz="3200" dirty="0" smtClean="0">
                <a:cs typeface="+mj-cs"/>
              </a:rPr>
              <a:t>PRESENTACIÓ CLÀSSICA: ESTADIS</a:t>
            </a:r>
            <a:endParaRPr lang="es-ES" sz="3200" dirty="0" smtClean="0">
              <a:cs typeface="+mj-cs"/>
            </a:endParaRPr>
          </a:p>
        </p:txBody>
      </p:sp>
      <p:sp>
        <p:nvSpPr>
          <p:cNvPr id="34818" name="Rectangle 3"/>
          <p:cNvSpPr>
            <a:spLocks noGrp="1" noChangeArrowheads="1"/>
          </p:cNvSpPr>
          <p:nvPr>
            <p:ph type="body" idx="1"/>
          </p:nvPr>
        </p:nvSpPr>
        <p:spPr>
          <a:xfrm>
            <a:off x="457200" y="1773238"/>
            <a:ext cx="8229600" cy="4525962"/>
          </a:xfrm>
        </p:spPr>
        <p:txBody>
          <a:bodyPr/>
          <a:lstStyle/>
          <a:p>
            <a:pPr marL="514350" indent="-514350" eaLnBrk="1" hangingPunct="1">
              <a:buFontTx/>
              <a:buAutoNum type="arabicPeriod"/>
            </a:pPr>
            <a:r>
              <a:rPr lang="ca-ES" sz="2400" b="1" smtClean="0"/>
              <a:t>PERÍODE D’INCUBACIÓ</a:t>
            </a:r>
          </a:p>
          <a:p>
            <a:pPr marL="514350" indent="-514350" eaLnBrk="1" hangingPunct="1">
              <a:buFontTx/>
              <a:buAutoNum type="arabicPeriod"/>
            </a:pPr>
            <a:endParaRPr lang="ca-ES" sz="2400" smtClean="0"/>
          </a:p>
          <a:p>
            <a:pPr marL="514350" indent="-514350" eaLnBrk="1" hangingPunct="1">
              <a:buFontTx/>
              <a:buAutoNum type="arabicPeriod"/>
            </a:pPr>
            <a:r>
              <a:rPr lang="ca-ES" sz="2400" b="1" smtClean="0"/>
              <a:t>PRÒDROMS</a:t>
            </a:r>
          </a:p>
          <a:p>
            <a:pPr marL="514350" indent="-514350" eaLnBrk="1" hangingPunct="1">
              <a:buFontTx/>
              <a:buAutoNum type="arabicPeriod"/>
            </a:pPr>
            <a:endParaRPr lang="ca-ES" sz="2400" smtClean="0"/>
          </a:p>
          <a:p>
            <a:pPr marL="514350" indent="-514350" eaLnBrk="1" hangingPunct="1">
              <a:buFontTx/>
              <a:buAutoNum type="arabicPeriod"/>
            </a:pPr>
            <a:r>
              <a:rPr lang="ca-ES" sz="2400" b="1" smtClean="0"/>
              <a:t>EXANTEMA</a:t>
            </a:r>
          </a:p>
          <a:p>
            <a:pPr marL="514350" indent="-514350" eaLnBrk="1" hangingPunct="1">
              <a:buFontTx/>
              <a:buAutoNum type="arabicPeriod"/>
            </a:pPr>
            <a:endParaRPr lang="ca-ES" sz="2400" smtClean="0"/>
          </a:p>
          <a:p>
            <a:pPr marL="514350" indent="-514350" eaLnBrk="1" hangingPunct="1">
              <a:buFontTx/>
              <a:buAutoNum type="arabicPeriod"/>
            </a:pPr>
            <a:r>
              <a:rPr lang="ca-ES" sz="2400" b="1" smtClean="0"/>
              <a:t>RECUPERACIÓ</a:t>
            </a:r>
          </a:p>
        </p:txBody>
      </p:sp>
      <p:sp>
        <p:nvSpPr>
          <p:cNvPr id="34820" name="Line 4"/>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n 1" descr="Captura de pantalla 2014-05-27 a la(s) 19.36.03.png"/>
          <p:cNvPicPr>
            <a:picLocks noChangeAspect="1"/>
          </p:cNvPicPr>
          <p:nvPr/>
        </p:nvPicPr>
        <p:blipFill>
          <a:blip r:embed="rId3"/>
          <a:srcRect/>
          <a:stretch>
            <a:fillRect/>
          </a:stretch>
        </p:blipFill>
        <p:spPr bwMode="auto">
          <a:xfrm>
            <a:off x="6350" y="4572000"/>
            <a:ext cx="9112250" cy="1809750"/>
          </a:xfrm>
          <a:prstGeom prst="rect">
            <a:avLst/>
          </a:prstGeom>
          <a:noFill/>
          <a:ln w="9525">
            <a:noFill/>
            <a:miter lim="800000"/>
            <a:headEnd/>
            <a:tailEnd/>
          </a:ln>
        </p:spPr>
      </p:pic>
      <p:pic>
        <p:nvPicPr>
          <p:cNvPr id="16386" name="Imagen 3" descr="Captura de pantalla 2014-05-27 a la(s) 19.35.43.png"/>
          <p:cNvPicPr>
            <a:picLocks noChangeAspect="1"/>
          </p:cNvPicPr>
          <p:nvPr/>
        </p:nvPicPr>
        <p:blipFill>
          <a:blip r:embed="rId4"/>
          <a:srcRect/>
          <a:stretch>
            <a:fillRect/>
          </a:stretch>
        </p:blipFill>
        <p:spPr bwMode="auto">
          <a:xfrm>
            <a:off x="9525" y="3357563"/>
            <a:ext cx="9083675" cy="1001712"/>
          </a:xfrm>
          <a:prstGeom prst="rect">
            <a:avLst/>
          </a:prstGeom>
          <a:noFill/>
          <a:ln w="9525">
            <a:noFill/>
            <a:miter lim="800000"/>
            <a:headEnd/>
            <a:tailEnd/>
          </a:ln>
        </p:spPr>
      </p:pic>
      <p:pic>
        <p:nvPicPr>
          <p:cNvPr id="16387" name="Imagen 4" descr="Captura de pantalla 2014-05-27 a la(s) 19.34.54.png"/>
          <p:cNvPicPr>
            <a:picLocks noChangeAspect="1"/>
          </p:cNvPicPr>
          <p:nvPr/>
        </p:nvPicPr>
        <p:blipFill>
          <a:blip r:embed="rId5"/>
          <a:srcRect/>
          <a:stretch>
            <a:fillRect/>
          </a:stretch>
        </p:blipFill>
        <p:spPr bwMode="auto">
          <a:xfrm>
            <a:off x="36513" y="44450"/>
            <a:ext cx="9144000" cy="1220788"/>
          </a:xfrm>
          <a:prstGeom prst="rect">
            <a:avLst/>
          </a:prstGeom>
          <a:noFill/>
          <a:ln w="9525">
            <a:noFill/>
            <a:miter lim="800000"/>
            <a:headEnd/>
            <a:tailEnd/>
          </a:ln>
        </p:spPr>
      </p:pic>
      <p:pic>
        <p:nvPicPr>
          <p:cNvPr id="16388" name="Imagen 5" descr="Captura de pantalla 2014-05-27 a la(s) 19.35.04.png"/>
          <p:cNvPicPr>
            <a:picLocks noChangeAspect="1"/>
          </p:cNvPicPr>
          <p:nvPr/>
        </p:nvPicPr>
        <p:blipFill>
          <a:blip r:embed="rId6"/>
          <a:srcRect/>
          <a:stretch>
            <a:fillRect/>
          </a:stretch>
        </p:blipFill>
        <p:spPr bwMode="auto">
          <a:xfrm>
            <a:off x="-7938" y="6453188"/>
            <a:ext cx="9144001" cy="400050"/>
          </a:xfrm>
          <a:prstGeom prst="rect">
            <a:avLst/>
          </a:prstGeom>
          <a:noFill/>
          <a:ln w="9525">
            <a:noFill/>
            <a:miter lim="800000"/>
            <a:headEnd/>
            <a:tailEnd/>
          </a:ln>
        </p:spPr>
      </p:pic>
      <p:pic>
        <p:nvPicPr>
          <p:cNvPr id="16389" name="Imagen 8" descr="Captura de pantalla 2014-05-27 a la(s) 19.35.43.png"/>
          <p:cNvPicPr>
            <a:picLocks noChangeAspect="1"/>
          </p:cNvPicPr>
          <p:nvPr/>
        </p:nvPicPr>
        <p:blipFill>
          <a:blip r:embed="rId7"/>
          <a:srcRect/>
          <a:stretch>
            <a:fillRect/>
          </a:stretch>
        </p:blipFill>
        <p:spPr bwMode="auto">
          <a:xfrm>
            <a:off x="34925" y="1298575"/>
            <a:ext cx="9074150" cy="2130425"/>
          </a:xfrm>
          <a:prstGeom prst="rect">
            <a:avLst/>
          </a:prstGeom>
          <a:noFill/>
          <a:ln w="9525">
            <a:noFill/>
            <a:miter lim="800000"/>
            <a:headEnd/>
            <a:tailEnd/>
          </a:ln>
        </p:spPr>
      </p:pic>
      <p:sp>
        <p:nvSpPr>
          <p:cNvPr id="7" name="Rectángulo 6"/>
          <p:cNvSpPr/>
          <p:nvPr/>
        </p:nvSpPr>
        <p:spPr>
          <a:xfrm>
            <a:off x="107950" y="4365625"/>
            <a:ext cx="5832475" cy="647700"/>
          </a:xfrm>
          <a:prstGeom prst="rect">
            <a:avLst/>
          </a:prstGeom>
          <a:noFill/>
          <a:ln w="38100" cmpd="sng">
            <a:solidFill>
              <a:srgbClr val="178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ca-ES" sz="3200" dirty="0" smtClean="0">
                <a:cs typeface="+mj-cs"/>
              </a:rPr>
              <a:t>1. PERÍODE D’INCUBACIÓ</a:t>
            </a:r>
          </a:p>
        </p:txBody>
      </p:sp>
      <p:grpSp>
        <p:nvGrpSpPr>
          <p:cNvPr id="35842" name="Agrupar 4"/>
          <p:cNvGrpSpPr>
            <a:grpSpLocks/>
          </p:cNvGrpSpPr>
          <p:nvPr/>
        </p:nvGrpSpPr>
        <p:grpSpPr bwMode="auto">
          <a:xfrm>
            <a:off x="323850" y="1557338"/>
            <a:ext cx="1951038" cy="2808287"/>
            <a:chOff x="323850" y="1557338"/>
            <a:chExt cx="1951038" cy="2808287"/>
          </a:xfrm>
        </p:grpSpPr>
        <p:pic>
          <p:nvPicPr>
            <p:cNvPr id="35852" name="Imagen 3" descr="PULMÓN.jpg"/>
            <p:cNvPicPr>
              <a:picLocks noChangeAspect="1"/>
            </p:cNvPicPr>
            <p:nvPr/>
          </p:nvPicPr>
          <p:blipFill>
            <a:blip r:embed="rId3" cstate="screen"/>
            <a:srcRect/>
            <a:stretch>
              <a:fillRect/>
            </a:stretch>
          </p:blipFill>
          <p:spPr bwMode="auto">
            <a:xfrm>
              <a:off x="684213" y="2420938"/>
              <a:ext cx="1590675" cy="1944687"/>
            </a:xfrm>
            <a:prstGeom prst="rect">
              <a:avLst/>
            </a:prstGeom>
            <a:noFill/>
            <a:ln w="9525">
              <a:noFill/>
              <a:miter lim="800000"/>
              <a:headEnd/>
              <a:tailEnd/>
            </a:ln>
          </p:spPr>
        </p:pic>
        <p:pic>
          <p:nvPicPr>
            <p:cNvPr id="35853" name="Imagen 4" descr="OJO.jpg"/>
            <p:cNvPicPr>
              <a:picLocks noChangeAspect="1"/>
            </p:cNvPicPr>
            <p:nvPr/>
          </p:nvPicPr>
          <p:blipFill>
            <a:blip r:embed="rId4" cstate="screen"/>
            <a:srcRect/>
            <a:stretch>
              <a:fillRect/>
            </a:stretch>
          </p:blipFill>
          <p:spPr bwMode="auto">
            <a:xfrm>
              <a:off x="323850" y="1557338"/>
              <a:ext cx="1079500" cy="804862"/>
            </a:xfrm>
            <a:prstGeom prst="rect">
              <a:avLst/>
            </a:prstGeom>
            <a:noFill/>
            <a:ln w="9525">
              <a:noFill/>
              <a:miter lim="800000"/>
              <a:headEnd/>
              <a:tailEnd/>
            </a:ln>
          </p:spPr>
        </p:pic>
      </p:grpSp>
      <p:sp>
        <p:nvSpPr>
          <p:cNvPr id="3" name="Marcador de contenido 2"/>
          <p:cNvSpPr>
            <a:spLocks noGrp="1"/>
          </p:cNvSpPr>
          <p:nvPr>
            <p:ph idx="1"/>
          </p:nvPr>
        </p:nvSpPr>
        <p:spPr>
          <a:xfrm>
            <a:off x="1476375" y="5876925"/>
            <a:ext cx="6191250" cy="776288"/>
          </a:xfrm>
          <a:solidFill>
            <a:schemeClr val="bg1"/>
          </a:solidFill>
          <a:ln>
            <a:solidFill>
              <a:srgbClr val="178537"/>
            </a:solidFill>
          </a:ln>
        </p:spPr>
        <p:txBody>
          <a:bodyPr/>
          <a:lstStyle/>
          <a:p>
            <a:pPr marL="0" indent="0" algn="ctr" eaLnBrk="1" hangingPunct="1">
              <a:buFontTx/>
              <a:buNone/>
              <a:defRPr/>
            </a:pPr>
            <a:r>
              <a:rPr lang="ca-ES" sz="2000" dirty="0" smtClean="0">
                <a:cs typeface="+mn-cs"/>
              </a:rPr>
              <a:t>1ª VIRÈMIA: PACIENT ASSIMPTOMÀTIC</a:t>
            </a:r>
          </a:p>
          <a:p>
            <a:pPr marL="0" indent="0" algn="ctr" eaLnBrk="1" hangingPunct="1">
              <a:buFontTx/>
              <a:buNone/>
              <a:defRPr/>
            </a:pPr>
            <a:r>
              <a:rPr lang="ca-ES" sz="2000" dirty="0" smtClean="0">
                <a:cs typeface="+mn-cs"/>
              </a:rPr>
              <a:t>DURADA: 8-10 DIES</a:t>
            </a:r>
          </a:p>
        </p:txBody>
      </p:sp>
      <p:pic>
        <p:nvPicPr>
          <p:cNvPr id="28677" name="Imagen 15" descr="SISTEMA R.E..jpg"/>
          <p:cNvPicPr>
            <a:picLocks noChangeAspect="1"/>
          </p:cNvPicPr>
          <p:nvPr/>
        </p:nvPicPr>
        <p:blipFill>
          <a:blip r:embed="rId5"/>
          <a:srcRect/>
          <a:stretch>
            <a:fillRect/>
          </a:stretch>
        </p:blipFill>
        <p:spPr bwMode="auto">
          <a:xfrm>
            <a:off x="2700338" y="1557338"/>
            <a:ext cx="6321425" cy="4322762"/>
          </a:xfrm>
          <a:prstGeom prst="rect">
            <a:avLst/>
          </a:prstGeom>
          <a:noFill/>
          <a:ln w="9525">
            <a:noFill/>
            <a:miter lim="800000"/>
            <a:headEnd/>
            <a:tailEnd/>
          </a:ln>
        </p:spPr>
      </p:pic>
      <p:sp>
        <p:nvSpPr>
          <p:cNvPr id="22" name="Flecha derecha 21"/>
          <p:cNvSpPr/>
          <p:nvPr/>
        </p:nvSpPr>
        <p:spPr>
          <a:xfrm>
            <a:off x="1476375" y="1773238"/>
            <a:ext cx="1150938" cy="287337"/>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3" name="Flecha derecha 22"/>
          <p:cNvSpPr/>
          <p:nvPr/>
        </p:nvSpPr>
        <p:spPr>
          <a:xfrm>
            <a:off x="4067175" y="1773238"/>
            <a:ext cx="2665413" cy="287337"/>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5" name="Elipse 24"/>
          <p:cNvSpPr/>
          <p:nvPr/>
        </p:nvSpPr>
        <p:spPr>
          <a:xfrm>
            <a:off x="2700338" y="3068638"/>
            <a:ext cx="1008062" cy="360362"/>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6" name="Elipse 25"/>
          <p:cNvSpPr/>
          <p:nvPr/>
        </p:nvSpPr>
        <p:spPr>
          <a:xfrm>
            <a:off x="2700338" y="3716338"/>
            <a:ext cx="1223962" cy="360362"/>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4" name="CuadroTexto 3"/>
          <p:cNvSpPr txBox="1"/>
          <p:nvPr/>
        </p:nvSpPr>
        <p:spPr>
          <a:xfrm>
            <a:off x="395288" y="4581525"/>
            <a:ext cx="2592387" cy="922338"/>
          </a:xfrm>
          <a:prstGeom prst="rect">
            <a:avLst/>
          </a:prstGeom>
          <a:noFill/>
        </p:spPr>
        <p:txBody>
          <a:bodyPr>
            <a:spAutoFit/>
          </a:bodyPr>
          <a:lstStyle/>
          <a:p>
            <a:pPr>
              <a:defRPr/>
            </a:pPr>
            <a:r>
              <a:rPr lang="ca-ES" dirty="0">
                <a:latin typeface="Arial" charset="0"/>
                <a:ea typeface="ＭＳ Ｐゴシック" charset="0"/>
                <a:cs typeface="ＭＳ Ｐゴシック" charset="0"/>
              </a:rPr>
              <a:t>Penetració via:</a:t>
            </a:r>
          </a:p>
          <a:p>
            <a:pPr marL="285750" indent="-285750">
              <a:buFontTx/>
              <a:buChar char="-"/>
              <a:defRPr/>
            </a:pPr>
            <a:r>
              <a:rPr lang="ca-ES" dirty="0">
                <a:latin typeface="Arial" charset="0"/>
                <a:ea typeface="ＭＳ Ｐゴシック" charset="0"/>
                <a:cs typeface="ＭＳ Ｐゴシック" charset="0"/>
              </a:rPr>
              <a:t>Conjuntival</a:t>
            </a:r>
          </a:p>
          <a:p>
            <a:pPr marL="285750" indent="-285750">
              <a:buFontTx/>
              <a:buChar char="-"/>
              <a:defRPr/>
            </a:pPr>
            <a:r>
              <a:rPr lang="ca-ES" dirty="0">
                <a:latin typeface="Arial" charset="0"/>
                <a:ea typeface="ＭＳ Ｐゴシック" charset="0"/>
                <a:cs typeface="ＭＳ Ｐゴシック" charset="0"/>
              </a:rPr>
              <a:t>Mucosa respiratòria</a:t>
            </a:r>
          </a:p>
        </p:txBody>
      </p:sp>
      <p:cxnSp>
        <p:nvCxnSpPr>
          <p:cNvPr id="6" name="Conector recto 5"/>
          <p:cNvCxnSpPr/>
          <p:nvPr/>
        </p:nvCxnSpPr>
        <p:spPr>
          <a:xfrm>
            <a:off x="2627313" y="2205038"/>
            <a:ext cx="0" cy="2879725"/>
          </a:xfrm>
          <a:prstGeom prst="line">
            <a:avLst/>
          </a:prstGeom>
          <a:ln>
            <a:solidFill>
              <a:srgbClr val="178537"/>
            </a:solidFill>
            <a:prstDash val="sysDash"/>
          </a:ln>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a:off x="6732588" y="2205038"/>
            <a:ext cx="0" cy="3455987"/>
          </a:xfrm>
          <a:prstGeom prst="line">
            <a:avLst/>
          </a:prstGeom>
          <a:ln>
            <a:solidFill>
              <a:srgbClr val="178537"/>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p:cNvSpPr>
            <a:spLocks noChangeArrowheads="1"/>
          </p:cNvSpPr>
          <p:nvPr/>
        </p:nvSpPr>
        <p:spPr bwMode="auto">
          <a:xfrm rot="10800000">
            <a:off x="1403350" y="1412875"/>
            <a:ext cx="6840538" cy="5184775"/>
          </a:xfrm>
          <a:prstGeom prst="triangle">
            <a:avLst>
              <a:gd name="adj" fmla="val 50000"/>
            </a:avLst>
          </a:prstGeom>
          <a:solidFill>
            <a:srgbClr val="178537">
              <a:alpha val="30196"/>
            </a:srgbClr>
          </a:solidFill>
          <a:ln w="9525" algn="ctr">
            <a:solidFill>
              <a:srgbClr val="178537"/>
            </a:solidFill>
            <a:miter lim="800000"/>
            <a:headEnd/>
            <a:tailEnd/>
          </a:ln>
          <a:effectLst>
            <a:outerShdw dist="23000" dir="5400000" rotWithShape="0">
              <a:srgbClr val="000000">
                <a:alpha val="34999"/>
              </a:srgbClr>
            </a:outerShdw>
          </a:effectLst>
        </p:spPr>
        <p:txBody>
          <a:bodyPr rot="10800000" anchor="ctr"/>
          <a:lstStyle/>
          <a:p>
            <a:pPr algn="ctr"/>
            <a:endParaRPr lang="ca-ES">
              <a:solidFill>
                <a:schemeClr val="bg1"/>
              </a:solidFill>
            </a:endParaRPr>
          </a:p>
        </p:txBody>
      </p:sp>
      <p:sp>
        <p:nvSpPr>
          <p:cNvPr id="2" name="Título 1"/>
          <p:cNvSpPr>
            <a:spLocks noGrp="1"/>
          </p:cNvSpPr>
          <p:nvPr>
            <p:ph type="title"/>
          </p:nvPr>
        </p:nvSpPr>
        <p:spPr/>
        <p:txBody>
          <a:bodyPr/>
          <a:lstStyle/>
          <a:p>
            <a:pPr eaLnBrk="1" hangingPunct="1">
              <a:defRPr/>
            </a:pPr>
            <a:r>
              <a:rPr lang="ca-ES" sz="3200" dirty="0"/>
              <a:t>2</a:t>
            </a:r>
            <a:r>
              <a:rPr lang="ca-ES" sz="3200" dirty="0" smtClean="0"/>
              <a:t>. </a:t>
            </a:r>
            <a:r>
              <a:rPr lang="ca-ES" sz="3200" dirty="0"/>
              <a:t>PERÍODE </a:t>
            </a:r>
            <a:r>
              <a:rPr lang="ca-ES" sz="3200" dirty="0" smtClean="0"/>
              <a:t>PRODRÒMIC</a:t>
            </a:r>
            <a:endParaRPr lang="ca-ES" sz="3200" dirty="0" smtClean="0">
              <a:cs typeface="+mj-cs"/>
            </a:endParaRPr>
          </a:p>
        </p:txBody>
      </p:sp>
      <p:sp>
        <p:nvSpPr>
          <p:cNvPr id="4" name="Marcador de contenido 2"/>
          <p:cNvSpPr txBox="1">
            <a:spLocks/>
          </p:cNvSpPr>
          <p:nvPr/>
        </p:nvSpPr>
        <p:spPr bwMode="auto">
          <a:xfrm>
            <a:off x="1481138" y="1412875"/>
            <a:ext cx="6684962" cy="501650"/>
          </a:xfrm>
          <a:prstGeom prst="rect">
            <a:avLst/>
          </a:prstGeom>
          <a:noFill/>
          <a:ln w="9525">
            <a:noFill/>
            <a:miter lim="800000"/>
            <a:headEnd/>
            <a:tailEnd/>
          </a:ln>
        </p:spPr>
        <p:txBody>
          <a:bodyPr/>
          <a:lstStyle/>
          <a:p>
            <a:pPr algn="ctr">
              <a:spcBef>
                <a:spcPct val="20000"/>
              </a:spcBef>
            </a:pPr>
            <a:r>
              <a:rPr lang="ca-ES" sz="2000">
                <a:solidFill>
                  <a:schemeClr val="bg1"/>
                </a:solidFill>
              </a:rPr>
              <a:t>2ª VIRÈMIA: JUST ABANS DELS PRÒDROMS </a:t>
            </a:r>
          </a:p>
          <a:p>
            <a:pPr algn="ctr">
              <a:spcBef>
                <a:spcPct val="20000"/>
              </a:spcBef>
            </a:pPr>
            <a:endParaRPr lang="ca-ES" sz="2000">
              <a:solidFill>
                <a:schemeClr val="bg1"/>
              </a:solidFill>
            </a:endParaRPr>
          </a:p>
        </p:txBody>
      </p:sp>
      <p:cxnSp>
        <p:nvCxnSpPr>
          <p:cNvPr id="9" name="Conector recto 8"/>
          <p:cNvCxnSpPr/>
          <p:nvPr/>
        </p:nvCxnSpPr>
        <p:spPr>
          <a:xfrm>
            <a:off x="1763713" y="1844675"/>
            <a:ext cx="6192837"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2700338" y="3213100"/>
            <a:ext cx="4248150"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3348038" y="4292600"/>
            <a:ext cx="3024187"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grpSp>
        <p:nvGrpSpPr>
          <p:cNvPr id="40" name="Agrupar 39"/>
          <p:cNvGrpSpPr>
            <a:grpSpLocks/>
          </p:cNvGrpSpPr>
          <p:nvPr/>
        </p:nvGrpSpPr>
        <p:grpSpPr bwMode="auto">
          <a:xfrm>
            <a:off x="2484438" y="1916113"/>
            <a:ext cx="4383087" cy="1200150"/>
            <a:chOff x="2483768" y="1916832"/>
            <a:chExt cx="4384104" cy="1199116"/>
          </a:xfrm>
        </p:grpSpPr>
        <p:pic>
          <p:nvPicPr>
            <p:cNvPr id="37914" name="Imagen 14" descr="MEG.jpg"/>
            <p:cNvPicPr>
              <a:picLocks noChangeAspect="1"/>
            </p:cNvPicPr>
            <p:nvPr/>
          </p:nvPicPr>
          <p:blipFill>
            <a:blip r:embed="rId3"/>
            <a:srcRect/>
            <a:stretch>
              <a:fillRect/>
            </a:stretch>
          </p:blipFill>
          <p:spPr bwMode="auto">
            <a:xfrm>
              <a:off x="4412193" y="1916832"/>
              <a:ext cx="1023903" cy="1104652"/>
            </a:xfrm>
            <a:prstGeom prst="rect">
              <a:avLst/>
            </a:prstGeom>
            <a:noFill/>
            <a:ln w="9525">
              <a:noFill/>
              <a:miter lim="800000"/>
              <a:headEnd/>
              <a:tailEnd/>
            </a:ln>
          </p:spPr>
        </p:pic>
        <p:pic>
          <p:nvPicPr>
            <p:cNvPr id="37915" name="Imagen 15" descr="termometro-1.jpg"/>
            <p:cNvPicPr>
              <a:picLocks noChangeAspect="1"/>
            </p:cNvPicPr>
            <p:nvPr/>
          </p:nvPicPr>
          <p:blipFill>
            <a:blip r:embed="rId4" cstate="screen"/>
            <a:srcRect/>
            <a:stretch>
              <a:fillRect/>
            </a:stretch>
          </p:blipFill>
          <p:spPr bwMode="auto">
            <a:xfrm rot="5400000">
              <a:off x="2843869" y="1628739"/>
              <a:ext cx="981080" cy="1701282"/>
            </a:xfrm>
            <a:prstGeom prst="rect">
              <a:avLst/>
            </a:prstGeom>
            <a:noFill/>
            <a:ln w="9525">
              <a:noFill/>
              <a:miter lim="800000"/>
              <a:headEnd/>
              <a:tailEnd/>
            </a:ln>
          </p:spPr>
        </p:pic>
        <p:pic>
          <p:nvPicPr>
            <p:cNvPr id="37916" name="Imagen 16"/>
            <p:cNvPicPr>
              <a:picLocks noChangeAspect="1"/>
            </p:cNvPicPr>
            <p:nvPr/>
          </p:nvPicPr>
          <p:blipFill>
            <a:blip r:embed="rId5" cstate="screen"/>
            <a:srcRect/>
            <a:stretch>
              <a:fillRect/>
            </a:stretch>
          </p:blipFill>
          <p:spPr bwMode="auto">
            <a:xfrm>
              <a:off x="5652120" y="1916832"/>
              <a:ext cx="1199116" cy="1199116"/>
            </a:xfrm>
            <a:prstGeom prst="rect">
              <a:avLst/>
            </a:prstGeom>
            <a:solidFill>
              <a:schemeClr val="bg1"/>
            </a:solidFill>
            <a:ln w="9525">
              <a:noFill/>
              <a:miter lim="800000"/>
              <a:headEnd/>
              <a:tailEnd/>
            </a:ln>
          </p:spPr>
        </p:pic>
        <p:cxnSp>
          <p:nvCxnSpPr>
            <p:cNvPr id="19" name="Conector recto 18"/>
            <p:cNvCxnSpPr/>
            <p:nvPr/>
          </p:nvCxnSpPr>
          <p:spPr>
            <a:xfrm>
              <a:off x="5651565" y="1916832"/>
              <a:ext cx="1152792" cy="115153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flipH="1">
              <a:off x="5651565" y="1916832"/>
              <a:ext cx="1216307" cy="115153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25" name="Conector recto 24"/>
          <p:cNvCxnSpPr/>
          <p:nvPr/>
        </p:nvCxnSpPr>
        <p:spPr>
          <a:xfrm>
            <a:off x="3924300" y="5229225"/>
            <a:ext cx="1800225"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grpSp>
        <p:nvGrpSpPr>
          <p:cNvPr id="41" name="Agrupar 40"/>
          <p:cNvGrpSpPr>
            <a:grpSpLocks/>
          </p:cNvGrpSpPr>
          <p:nvPr/>
        </p:nvGrpSpPr>
        <p:grpSpPr bwMode="auto">
          <a:xfrm>
            <a:off x="3132138" y="3284538"/>
            <a:ext cx="3265487" cy="944562"/>
            <a:chOff x="3131840" y="3284984"/>
            <a:chExt cx="3265826" cy="943860"/>
          </a:xfrm>
        </p:grpSpPr>
        <p:pic>
          <p:nvPicPr>
            <p:cNvPr id="37911" name="Imagen 4" descr="conjuntitivis.jpg"/>
            <p:cNvPicPr>
              <a:picLocks noChangeAspect="1"/>
            </p:cNvPicPr>
            <p:nvPr/>
          </p:nvPicPr>
          <p:blipFill>
            <a:blip r:embed="rId6" cstate="screen"/>
            <a:srcRect/>
            <a:stretch>
              <a:fillRect/>
            </a:stretch>
          </p:blipFill>
          <p:spPr bwMode="auto">
            <a:xfrm>
              <a:off x="3131840" y="3356992"/>
              <a:ext cx="1085381" cy="706760"/>
            </a:xfrm>
            <a:prstGeom prst="rect">
              <a:avLst/>
            </a:prstGeom>
            <a:noFill/>
            <a:ln w="9525">
              <a:noFill/>
              <a:miter lim="800000"/>
              <a:headEnd/>
              <a:tailEnd/>
            </a:ln>
          </p:spPr>
        </p:pic>
        <p:pic>
          <p:nvPicPr>
            <p:cNvPr id="37912" name="Imagen 7" descr="rinitis.jpg"/>
            <p:cNvPicPr>
              <a:picLocks noChangeAspect="1"/>
            </p:cNvPicPr>
            <p:nvPr/>
          </p:nvPicPr>
          <p:blipFill>
            <a:blip r:embed="rId7"/>
            <a:srcRect/>
            <a:stretch>
              <a:fillRect/>
            </a:stretch>
          </p:blipFill>
          <p:spPr bwMode="auto">
            <a:xfrm>
              <a:off x="4283968" y="3284984"/>
              <a:ext cx="648072" cy="899959"/>
            </a:xfrm>
            <a:prstGeom prst="rect">
              <a:avLst/>
            </a:prstGeom>
            <a:noFill/>
            <a:ln w="9525">
              <a:noFill/>
              <a:miter lim="800000"/>
              <a:headEnd/>
              <a:tailEnd/>
            </a:ln>
          </p:spPr>
        </p:pic>
        <p:pic>
          <p:nvPicPr>
            <p:cNvPr id="37913" name="Imagen 12" descr="tos seca.jpg"/>
            <p:cNvPicPr>
              <a:picLocks noChangeAspect="1"/>
            </p:cNvPicPr>
            <p:nvPr/>
          </p:nvPicPr>
          <p:blipFill>
            <a:blip r:embed="rId8"/>
            <a:srcRect/>
            <a:stretch>
              <a:fillRect/>
            </a:stretch>
          </p:blipFill>
          <p:spPr bwMode="auto">
            <a:xfrm>
              <a:off x="5076056" y="3284984"/>
              <a:ext cx="1321610" cy="943860"/>
            </a:xfrm>
            <a:prstGeom prst="rect">
              <a:avLst/>
            </a:prstGeom>
            <a:noFill/>
            <a:ln w="9525">
              <a:noFill/>
              <a:miter lim="800000"/>
              <a:headEnd/>
              <a:tailEnd/>
            </a:ln>
          </p:spPr>
        </p:pic>
      </p:grpSp>
      <p:grpSp>
        <p:nvGrpSpPr>
          <p:cNvPr id="37922" name="Group 34"/>
          <p:cNvGrpSpPr>
            <a:grpSpLocks/>
          </p:cNvGrpSpPr>
          <p:nvPr/>
        </p:nvGrpSpPr>
        <p:grpSpPr bwMode="auto">
          <a:xfrm>
            <a:off x="395288" y="1196975"/>
            <a:ext cx="936625" cy="5400675"/>
            <a:chOff x="249" y="754"/>
            <a:chExt cx="590" cy="3402"/>
          </a:xfrm>
        </p:grpSpPr>
        <p:sp>
          <p:nvSpPr>
            <p:cNvPr id="7" name="Marcador de contenido 2"/>
            <p:cNvSpPr txBox="1">
              <a:spLocks/>
            </p:cNvSpPr>
            <p:nvPr/>
          </p:nvSpPr>
          <p:spPr bwMode="auto">
            <a:xfrm rot="16200000" flipH="1">
              <a:off x="-1239" y="2242"/>
              <a:ext cx="3402" cy="426"/>
            </a:xfrm>
            <a:prstGeom prst="rect">
              <a:avLst/>
            </a:prstGeom>
            <a:solidFill>
              <a:schemeClr val="bg1"/>
            </a:solidFill>
            <a:ln w="9525">
              <a:solidFill>
                <a:srgbClr val="178537"/>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ca-ES" dirty="0" smtClean="0">
                  <a:cs typeface="+mn-cs"/>
                </a:rPr>
                <a:t>DURADA: 2-3 DIES (MÀX 8)</a:t>
              </a:r>
            </a:p>
          </p:txBody>
        </p:sp>
        <p:cxnSp>
          <p:nvCxnSpPr>
            <p:cNvPr id="18" name="Conector recto de flecha 17"/>
            <p:cNvCxnSpPr/>
            <p:nvPr/>
          </p:nvCxnSpPr>
          <p:spPr>
            <a:xfrm>
              <a:off x="839" y="754"/>
              <a:ext cx="0" cy="3357"/>
            </a:xfrm>
            <a:prstGeom prst="straightConnector1">
              <a:avLst/>
            </a:prstGeom>
            <a:ln w="762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1" name="Agrupar 30"/>
          <p:cNvGrpSpPr>
            <a:grpSpLocks/>
          </p:cNvGrpSpPr>
          <p:nvPr/>
        </p:nvGrpSpPr>
        <p:grpSpPr bwMode="auto">
          <a:xfrm>
            <a:off x="4211638" y="4292600"/>
            <a:ext cx="1323975" cy="936625"/>
            <a:chOff x="2095500" y="0"/>
            <a:chExt cx="4953000" cy="4543291"/>
          </a:xfrm>
        </p:grpSpPr>
        <p:pic>
          <p:nvPicPr>
            <p:cNvPr id="37902" name="Imagen 22" descr="boca.gif"/>
            <p:cNvPicPr>
              <a:picLocks noChangeAspect="1"/>
            </p:cNvPicPr>
            <p:nvPr/>
          </p:nvPicPr>
          <p:blipFill>
            <a:blip r:embed="rId9" cstate="screen"/>
            <a:srcRect/>
            <a:stretch>
              <a:fillRect/>
            </a:stretch>
          </p:blipFill>
          <p:spPr bwMode="auto">
            <a:xfrm>
              <a:off x="2095500" y="0"/>
              <a:ext cx="4953000" cy="4543291"/>
            </a:xfrm>
            <a:prstGeom prst="rect">
              <a:avLst/>
            </a:prstGeom>
            <a:noFill/>
            <a:ln w="9525">
              <a:noFill/>
              <a:miter lim="800000"/>
              <a:headEnd/>
              <a:tailEnd/>
            </a:ln>
          </p:spPr>
        </p:pic>
        <p:sp>
          <p:nvSpPr>
            <p:cNvPr id="24" name="Elipse 23"/>
            <p:cNvSpPr/>
            <p:nvPr/>
          </p:nvSpPr>
          <p:spPr>
            <a:xfrm>
              <a:off x="2701263" y="2348653"/>
              <a:ext cx="213799" cy="1463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6" name="Elipse 25"/>
            <p:cNvSpPr/>
            <p:nvPr/>
          </p:nvSpPr>
          <p:spPr>
            <a:xfrm>
              <a:off x="3134797" y="2279346"/>
              <a:ext cx="213799" cy="1386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7" name="Elipse 26"/>
            <p:cNvSpPr/>
            <p:nvPr/>
          </p:nvSpPr>
          <p:spPr>
            <a:xfrm>
              <a:off x="4067198" y="1701811"/>
              <a:ext cx="219736" cy="1463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8" name="Elipse 27"/>
            <p:cNvSpPr/>
            <p:nvPr/>
          </p:nvSpPr>
          <p:spPr>
            <a:xfrm>
              <a:off x="3277329" y="1848118"/>
              <a:ext cx="213799" cy="1386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9" name="Elipse 28"/>
            <p:cNvSpPr/>
            <p:nvPr/>
          </p:nvSpPr>
          <p:spPr>
            <a:xfrm>
              <a:off x="6157673" y="2202341"/>
              <a:ext cx="213799" cy="14631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0" name="Elipse 29"/>
            <p:cNvSpPr/>
            <p:nvPr/>
          </p:nvSpPr>
          <p:spPr>
            <a:xfrm flipV="1">
              <a:off x="5652869" y="1771113"/>
              <a:ext cx="314761" cy="2618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grpSp>
        <p:nvGrpSpPr>
          <p:cNvPr id="42" name="Agrupar 41"/>
          <p:cNvGrpSpPr>
            <a:grpSpLocks/>
          </p:cNvGrpSpPr>
          <p:nvPr/>
        </p:nvGrpSpPr>
        <p:grpSpPr bwMode="auto">
          <a:xfrm>
            <a:off x="4140200" y="5373688"/>
            <a:ext cx="1511300" cy="955675"/>
            <a:chOff x="4139952" y="5373216"/>
            <a:chExt cx="1512168" cy="956918"/>
          </a:xfrm>
        </p:grpSpPr>
        <p:pic>
          <p:nvPicPr>
            <p:cNvPr id="37900" name="Imagen 32" descr="linfadenopatias.bmp"/>
            <p:cNvPicPr>
              <a:picLocks noChangeAspect="1"/>
            </p:cNvPicPr>
            <p:nvPr/>
          </p:nvPicPr>
          <p:blipFill>
            <a:blip r:embed="rId10"/>
            <a:srcRect/>
            <a:stretch>
              <a:fillRect/>
            </a:stretch>
          </p:blipFill>
          <p:spPr bwMode="auto">
            <a:xfrm>
              <a:off x="4139952" y="5373216"/>
              <a:ext cx="646216" cy="929574"/>
            </a:xfrm>
            <a:prstGeom prst="rect">
              <a:avLst/>
            </a:prstGeom>
            <a:noFill/>
            <a:ln w="9525">
              <a:noFill/>
              <a:miter lim="800000"/>
              <a:headEnd/>
              <a:tailEnd/>
            </a:ln>
          </p:spPr>
        </p:pic>
        <p:pic>
          <p:nvPicPr>
            <p:cNvPr id="37901" name="Imagen 33" descr="esplenomegalia.jpg"/>
            <p:cNvPicPr>
              <a:picLocks noChangeAspect="1"/>
            </p:cNvPicPr>
            <p:nvPr/>
          </p:nvPicPr>
          <p:blipFill>
            <a:blip r:embed="rId11"/>
            <a:srcRect/>
            <a:stretch>
              <a:fillRect/>
            </a:stretch>
          </p:blipFill>
          <p:spPr bwMode="auto">
            <a:xfrm>
              <a:off x="4932040" y="5373216"/>
              <a:ext cx="720080" cy="95691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linds(horizontal)">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checkerboard(across)">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3" descr="KOPLIK"/>
          <p:cNvPicPr>
            <a:picLocks noChangeAspect="1" noChangeArrowheads="1"/>
          </p:cNvPicPr>
          <p:nvPr/>
        </p:nvPicPr>
        <p:blipFill>
          <a:blip r:embed="rId3" cstate="screen"/>
          <a:srcRect/>
          <a:stretch>
            <a:fillRect/>
          </a:stretch>
        </p:blipFill>
        <p:spPr bwMode="auto">
          <a:xfrm>
            <a:off x="0" y="260350"/>
            <a:ext cx="9144000" cy="6242050"/>
          </a:xfrm>
          <a:prstGeom prst="rect">
            <a:avLst/>
          </a:prstGeom>
          <a:noFill/>
          <a:ln w="9525">
            <a:noFill/>
            <a:miter lim="800000"/>
            <a:headEnd/>
            <a:tailEnd/>
          </a:ln>
        </p:spPr>
      </p:pic>
      <p:sp>
        <p:nvSpPr>
          <p:cNvPr id="39939" name="Rectangle 2"/>
          <p:cNvSpPr>
            <a:spLocks noGrp="1" noChangeArrowheads="1"/>
          </p:cNvSpPr>
          <p:nvPr>
            <p:ph type="title" idx="4294967295"/>
          </p:nvPr>
        </p:nvSpPr>
        <p:spPr>
          <a:xfrm>
            <a:off x="0" y="0"/>
            <a:ext cx="3898900" cy="1143000"/>
          </a:xfrm>
        </p:spPr>
        <p:txBody>
          <a:bodyPr/>
          <a:lstStyle/>
          <a:p>
            <a:pPr algn="l" eaLnBrk="1" hangingPunct="1"/>
            <a:r>
              <a:rPr lang="es-ES_tradnl" sz="2800" b="1" smtClean="0"/>
              <a:t>TAQUES DE KOPLIK</a:t>
            </a:r>
            <a:endParaRPr lang="es-ES" sz="2800"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defRPr/>
            </a:pPr>
            <a:r>
              <a:rPr lang="es-ES_tradnl" sz="3200" smtClean="0">
                <a:cs typeface="+mj-cs"/>
              </a:rPr>
              <a:t>TAQUES DE KOPLIK</a:t>
            </a:r>
            <a:endParaRPr lang="es-ES" sz="3200" smtClean="0">
              <a:cs typeface="+mj-cs"/>
            </a:endParaRPr>
          </a:p>
        </p:txBody>
      </p:sp>
      <p:pic>
        <p:nvPicPr>
          <p:cNvPr id="41987" name="Picture 5" descr="Koplik article"/>
          <p:cNvPicPr>
            <a:picLocks noChangeAspect="1" noChangeArrowheads="1"/>
          </p:cNvPicPr>
          <p:nvPr/>
        </p:nvPicPr>
        <p:blipFill>
          <a:blip r:embed="rId3"/>
          <a:srcRect/>
          <a:stretch>
            <a:fillRect/>
          </a:stretch>
        </p:blipFill>
        <p:spPr bwMode="auto">
          <a:xfrm>
            <a:off x="611188" y="30163"/>
            <a:ext cx="7993062" cy="677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082" name="Marcador de contenido 3"/>
          <p:cNvSpPr txBox="1">
            <a:spLocks/>
          </p:cNvSpPr>
          <p:nvPr/>
        </p:nvSpPr>
        <p:spPr bwMode="auto">
          <a:xfrm>
            <a:off x="6443663" y="549275"/>
            <a:ext cx="2243137" cy="2697163"/>
          </a:xfrm>
          <a:prstGeom prst="rect">
            <a:avLst/>
          </a:prstGeom>
          <a:noFill/>
          <a:ln w="9525">
            <a:noFill/>
            <a:miter lim="800000"/>
            <a:headEnd/>
            <a:tailEnd/>
          </a:ln>
        </p:spPr>
        <p:txBody>
          <a:bodyPr/>
          <a:lstStyle/>
          <a:p>
            <a:pPr eaLnBrk="0" hangingPunct="0">
              <a:spcBef>
                <a:spcPct val="20000"/>
              </a:spcBef>
            </a:pPr>
            <a:r>
              <a:rPr lang="ca-ES" sz="2800"/>
              <a:t>FOTO 1</a:t>
            </a:r>
          </a:p>
        </p:txBody>
      </p:sp>
      <p:pic>
        <p:nvPicPr>
          <p:cNvPr id="46083" name="Imagen 1" descr="IMG-20140204-WA0012.jpg"/>
          <p:cNvPicPr>
            <a:picLocks noChangeAspect="1"/>
          </p:cNvPicPr>
          <p:nvPr/>
        </p:nvPicPr>
        <p:blipFill>
          <a:blip r:embed="rId3" cstate="screen"/>
          <a:srcRect/>
          <a:stretch>
            <a:fillRect/>
          </a:stretch>
        </p:blipFill>
        <p:spPr bwMode="auto">
          <a:xfrm>
            <a:off x="4787900" y="188913"/>
            <a:ext cx="4105275" cy="3078162"/>
          </a:xfrm>
          <a:prstGeom prst="rect">
            <a:avLst/>
          </a:prstGeom>
          <a:noFill/>
          <a:ln w="9525">
            <a:noFill/>
            <a:miter lim="800000"/>
            <a:headEnd/>
            <a:tailEnd/>
          </a:ln>
        </p:spPr>
      </p:pic>
      <p:grpSp>
        <p:nvGrpSpPr>
          <p:cNvPr id="46084" name="Agrupar 18"/>
          <p:cNvGrpSpPr>
            <a:grpSpLocks/>
          </p:cNvGrpSpPr>
          <p:nvPr/>
        </p:nvGrpSpPr>
        <p:grpSpPr bwMode="auto">
          <a:xfrm>
            <a:off x="4787900" y="3573463"/>
            <a:ext cx="4105275" cy="3095625"/>
            <a:chOff x="4788024" y="3573016"/>
            <a:chExt cx="4104456" cy="3096344"/>
          </a:xfrm>
        </p:grpSpPr>
        <p:sp>
          <p:nvSpPr>
            <p:cNvPr id="10" name="Rectángulo 9"/>
            <p:cNvSpPr/>
            <p:nvPr/>
          </p:nvSpPr>
          <p:spPr>
            <a:xfrm>
              <a:off x="4788024" y="3573016"/>
              <a:ext cx="4104456" cy="3096344"/>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cxnSp>
          <p:nvCxnSpPr>
            <p:cNvPr id="5" name="Conector recto 4"/>
            <p:cNvCxnSpPr/>
            <p:nvPr/>
          </p:nvCxnSpPr>
          <p:spPr>
            <a:xfrm>
              <a:off x="4788024" y="3573016"/>
              <a:ext cx="4104456"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flipH="1">
              <a:off x="4788024" y="3573016"/>
              <a:ext cx="4104456" cy="30963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085" name="Agrupar 17"/>
          <p:cNvGrpSpPr>
            <a:grpSpLocks/>
          </p:cNvGrpSpPr>
          <p:nvPr/>
        </p:nvGrpSpPr>
        <p:grpSpPr bwMode="auto">
          <a:xfrm>
            <a:off x="250825" y="188913"/>
            <a:ext cx="4105275" cy="3095625"/>
            <a:chOff x="251520" y="188640"/>
            <a:chExt cx="4104456" cy="3096344"/>
          </a:xfrm>
        </p:grpSpPr>
        <p:sp>
          <p:nvSpPr>
            <p:cNvPr id="3" name="Rectángulo 2"/>
            <p:cNvSpPr/>
            <p:nvPr/>
          </p:nvSpPr>
          <p:spPr>
            <a:xfrm>
              <a:off x="251520" y="188640"/>
              <a:ext cx="4104456" cy="3096344"/>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cxnSp>
          <p:nvCxnSpPr>
            <p:cNvPr id="15" name="Conector recto 14"/>
            <p:cNvCxnSpPr/>
            <p:nvPr/>
          </p:nvCxnSpPr>
          <p:spPr>
            <a:xfrm>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flipH="1">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086" name="Agrupar 17"/>
          <p:cNvGrpSpPr>
            <a:grpSpLocks/>
          </p:cNvGrpSpPr>
          <p:nvPr/>
        </p:nvGrpSpPr>
        <p:grpSpPr bwMode="auto">
          <a:xfrm>
            <a:off x="285750" y="3571875"/>
            <a:ext cx="4103688" cy="3095625"/>
            <a:chOff x="251520" y="188640"/>
            <a:chExt cx="4104456" cy="3096344"/>
          </a:xfrm>
        </p:grpSpPr>
        <p:sp>
          <p:nvSpPr>
            <p:cNvPr id="14" name="Rectángulo 2"/>
            <p:cNvSpPr/>
            <p:nvPr/>
          </p:nvSpPr>
          <p:spPr>
            <a:xfrm>
              <a:off x="251520" y="188640"/>
              <a:ext cx="4104456" cy="3096344"/>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cxnSp>
          <p:nvCxnSpPr>
            <p:cNvPr id="16" name="Conector recto 14"/>
            <p:cNvCxnSpPr/>
            <p:nvPr/>
          </p:nvCxnSpPr>
          <p:spPr>
            <a:xfrm>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ector recto 16"/>
            <p:cNvCxnSpPr/>
            <p:nvPr/>
          </p:nvCxnSpPr>
          <p:spPr>
            <a:xfrm flipH="1">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7106" name="Imagen 1" descr="IMG-20140204-WA0012.jpg"/>
          <p:cNvPicPr>
            <a:picLocks noChangeAspect="1"/>
          </p:cNvPicPr>
          <p:nvPr/>
        </p:nvPicPr>
        <p:blipFill>
          <a:blip r:embed="rId3"/>
          <a:srcRect/>
          <a:stretch>
            <a:fillRect/>
          </a:stretch>
        </p:blipFill>
        <p:spPr bwMode="auto">
          <a:xfrm>
            <a:off x="2411413" y="2708275"/>
            <a:ext cx="4498975" cy="1862138"/>
          </a:xfrm>
          <a:prstGeom prst="rect">
            <a:avLst/>
          </a:prstGeom>
          <a:noFill/>
          <a:ln w="9525">
            <a:noFill/>
            <a:miter lim="800000"/>
            <a:headEnd/>
            <a:tailEnd/>
          </a:ln>
        </p:spPr>
      </p:pic>
      <p:sp>
        <p:nvSpPr>
          <p:cNvPr id="47107" name="5 Título"/>
          <p:cNvSpPr>
            <a:spLocks noGrp="1"/>
          </p:cNvSpPr>
          <p:nvPr>
            <p:ph type="title"/>
          </p:nvPr>
        </p:nvSpPr>
        <p:spPr/>
        <p:txBody>
          <a:bodyPr/>
          <a:lstStyle/>
          <a:p>
            <a:r>
              <a:rPr lang="es-ES" sz="3200" smtClean="0">
                <a:solidFill>
                  <a:schemeClr val="bg1"/>
                </a:solidFill>
              </a:rPr>
              <a:t>CONJUNTIVITIS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eaLnBrk="1" hangingPunct="1">
              <a:defRPr/>
            </a:pPr>
            <a:r>
              <a:rPr lang="ca-ES" sz="2400" dirty="0" smtClean="0">
                <a:cs typeface="+mn-cs"/>
              </a:rPr>
              <a:t>Maculo-papular, blanqueja a la pressió. </a:t>
            </a:r>
          </a:p>
          <a:p>
            <a:pPr eaLnBrk="1" hangingPunct="1">
              <a:defRPr/>
            </a:pPr>
            <a:endParaRPr lang="ca-ES" sz="2400" dirty="0">
              <a:cs typeface="+mn-cs"/>
            </a:endParaRPr>
          </a:p>
          <a:p>
            <a:pPr eaLnBrk="1" hangingPunct="1">
              <a:defRPr/>
            </a:pPr>
            <a:r>
              <a:rPr lang="ca-ES" sz="2400" dirty="0" smtClean="0">
                <a:cs typeface="+mn-cs"/>
              </a:rPr>
              <a:t>Inici: cara. Palmes </a:t>
            </a:r>
            <a:r>
              <a:rPr lang="ca-ES" sz="2400" dirty="0">
                <a:cs typeface="+mn-cs"/>
              </a:rPr>
              <a:t>i plantes rarament afectes</a:t>
            </a:r>
          </a:p>
          <a:p>
            <a:pPr marL="0" indent="0" eaLnBrk="1" hangingPunct="1">
              <a:buFontTx/>
              <a:buNone/>
              <a:defRPr/>
            </a:pPr>
            <a:endParaRPr lang="ca-ES" sz="2400" dirty="0" smtClean="0">
              <a:cs typeface="+mn-cs"/>
            </a:endParaRPr>
          </a:p>
          <a:p>
            <a:pPr eaLnBrk="1" hangingPunct="1">
              <a:defRPr/>
            </a:pPr>
            <a:r>
              <a:rPr lang="ca-ES" sz="2400" dirty="0" smtClean="0">
                <a:cs typeface="+mn-cs"/>
              </a:rPr>
              <a:t>Evolució cefalo-caudal (no patognomònic) i centrífuga</a:t>
            </a:r>
          </a:p>
          <a:p>
            <a:pPr eaLnBrk="1" hangingPunct="1">
              <a:defRPr/>
            </a:pPr>
            <a:endParaRPr lang="ca-ES" sz="2400" dirty="0" smtClean="0">
              <a:cs typeface="+mn-cs"/>
            </a:endParaRPr>
          </a:p>
          <a:p>
            <a:pPr eaLnBrk="1" hangingPunct="1">
              <a:defRPr/>
            </a:pPr>
            <a:r>
              <a:rPr lang="ca-ES" sz="2400" dirty="0" smtClean="0">
                <a:cs typeface="+mn-cs"/>
              </a:rPr>
              <a:t>Confluents, especialment a la cara. </a:t>
            </a:r>
          </a:p>
          <a:p>
            <a:pPr eaLnBrk="1" hangingPunct="1">
              <a:defRPr/>
            </a:pPr>
            <a:endParaRPr lang="ca-ES" sz="2400" dirty="0">
              <a:cs typeface="+mn-cs"/>
            </a:endParaRPr>
          </a:p>
          <a:p>
            <a:pPr eaLnBrk="1" hangingPunct="1">
              <a:defRPr/>
            </a:pPr>
            <a:r>
              <a:rPr lang="ca-ES" sz="2400" dirty="0" smtClean="0">
                <a:cs typeface="+mn-cs"/>
              </a:rPr>
              <a:t>Extensió + confluència 	</a:t>
            </a:r>
            <a:r>
              <a:rPr lang="ca-ES" sz="2400" dirty="0">
                <a:cs typeface="+mn-cs"/>
              </a:rPr>
              <a:t>	 </a:t>
            </a:r>
            <a:r>
              <a:rPr lang="ca-ES" sz="2400" dirty="0" smtClean="0">
                <a:cs typeface="+mn-cs"/>
              </a:rPr>
              <a:t> </a:t>
            </a:r>
            <a:r>
              <a:rPr lang="ca-ES" sz="2400" dirty="0">
                <a:cs typeface="+mn-cs"/>
              </a:rPr>
              <a:t> </a:t>
            </a:r>
            <a:r>
              <a:rPr lang="ca-ES" sz="2400" dirty="0" smtClean="0">
                <a:cs typeface="+mn-cs"/>
              </a:rPr>
              <a:t>severitat </a:t>
            </a:r>
          </a:p>
        </p:txBody>
      </p:sp>
      <p:sp>
        <p:nvSpPr>
          <p:cNvPr id="4" name="Título 1"/>
          <p:cNvSpPr>
            <a:spLocks noGrp="1"/>
          </p:cNvSpPr>
          <p:nvPr>
            <p:ph type="title"/>
          </p:nvPr>
        </p:nvSpPr>
        <p:spPr/>
        <p:txBody>
          <a:bodyPr/>
          <a:lstStyle/>
          <a:p>
            <a:pPr eaLnBrk="1" hangingPunct="1">
              <a:defRPr/>
            </a:pPr>
            <a:r>
              <a:rPr lang="ca-ES" sz="3200" dirty="0"/>
              <a:t>3</a:t>
            </a:r>
            <a:r>
              <a:rPr lang="ca-ES" sz="3200" dirty="0" smtClean="0"/>
              <a:t>. EXANTEMA</a:t>
            </a:r>
            <a:endParaRPr lang="ca-ES" sz="3200" dirty="0" smtClean="0">
              <a:cs typeface="+mj-cs"/>
            </a:endParaRPr>
          </a:p>
        </p:txBody>
      </p:sp>
      <p:sp>
        <p:nvSpPr>
          <p:cNvPr id="5" name="Flecha izquierda y derecha 4"/>
          <p:cNvSpPr/>
          <p:nvPr/>
        </p:nvSpPr>
        <p:spPr>
          <a:xfrm>
            <a:off x="4140200" y="5229225"/>
            <a:ext cx="1079500" cy="360363"/>
          </a:xfrm>
          <a:prstGeom prst="leftRightArrow">
            <a:avLst/>
          </a:prstGeom>
          <a:solidFill>
            <a:srgbClr val="178537"/>
          </a:solidFill>
          <a:ln>
            <a:solidFill>
              <a:srgbClr val="178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pic>
        <p:nvPicPr>
          <p:cNvPr id="2" name="Imagen 1" descr="rbrs_0019.png"/>
          <p:cNvPicPr>
            <a:picLocks noChangeAspect="1"/>
          </p:cNvPicPr>
          <p:nvPr/>
        </p:nvPicPr>
        <p:blipFill>
          <a:blip r:embed="rId3"/>
          <a:srcRect/>
          <a:stretch>
            <a:fillRect/>
          </a:stretch>
        </p:blipFill>
        <p:spPr bwMode="auto">
          <a:xfrm>
            <a:off x="1619250" y="333375"/>
            <a:ext cx="5918200" cy="6421438"/>
          </a:xfrm>
          <a:prstGeom prst="rect">
            <a:avLst/>
          </a:prstGeom>
          <a:noFill/>
          <a:ln w="9525">
            <a:noFill/>
            <a:miter lim="800000"/>
            <a:headEnd/>
            <a:tailEnd/>
          </a:ln>
        </p:spPr>
      </p:pic>
      <p:grpSp>
        <p:nvGrpSpPr>
          <p:cNvPr id="9" name="Agrupar 8"/>
          <p:cNvGrpSpPr>
            <a:grpSpLocks/>
          </p:cNvGrpSpPr>
          <p:nvPr/>
        </p:nvGrpSpPr>
        <p:grpSpPr bwMode="auto">
          <a:xfrm>
            <a:off x="611188" y="476250"/>
            <a:ext cx="1223962" cy="936625"/>
            <a:chOff x="611560" y="476672"/>
            <a:chExt cx="1224136" cy="936104"/>
          </a:xfrm>
        </p:grpSpPr>
        <p:sp>
          <p:nvSpPr>
            <p:cNvPr id="6" name="Elipse 5"/>
            <p:cNvSpPr/>
            <p:nvPr/>
          </p:nvSpPr>
          <p:spPr>
            <a:xfrm>
              <a:off x="611560" y="621055"/>
              <a:ext cx="215931" cy="2157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7" name="Elipse 6"/>
            <p:cNvSpPr/>
            <p:nvPr/>
          </p:nvSpPr>
          <p:spPr>
            <a:xfrm>
              <a:off x="898938" y="476672"/>
              <a:ext cx="936758" cy="9361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sp>
        <p:nvSpPr>
          <p:cNvPr id="8" name="Flecha derecha 7"/>
          <p:cNvSpPr/>
          <p:nvPr/>
        </p:nvSpPr>
        <p:spPr>
          <a:xfrm rot="5400000">
            <a:off x="467519" y="2204244"/>
            <a:ext cx="1439863" cy="288925"/>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nvGrpSpPr>
          <p:cNvPr id="10" name="Agrupar 9"/>
          <p:cNvGrpSpPr>
            <a:grpSpLocks/>
          </p:cNvGrpSpPr>
          <p:nvPr/>
        </p:nvGrpSpPr>
        <p:grpSpPr bwMode="auto">
          <a:xfrm>
            <a:off x="611188" y="3644900"/>
            <a:ext cx="1223962" cy="936625"/>
            <a:chOff x="611560" y="476672"/>
            <a:chExt cx="1224136" cy="936104"/>
          </a:xfrm>
        </p:grpSpPr>
        <p:sp>
          <p:nvSpPr>
            <p:cNvPr id="11" name="Elipse 10"/>
            <p:cNvSpPr/>
            <p:nvPr/>
          </p:nvSpPr>
          <p:spPr>
            <a:xfrm>
              <a:off x="611560" y="621055"/>
              <a:ext cx="215931" cy="215780"/>
            </a:xfrm>
            <a:prstGeom prst="ellipse">
              <a:avLst/>
            </a:prstGeom>
            <a:solidFill>
              <a:srgbClr val="FF0000">
                <a:alpha val="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12" name="Elipse 11"/>
            <p:cNvSpPr/>
            <p:nvPr/>
          </p:nvSpPr>
          <p:spPr>
            <a:xfrm>
              <a:off x="898938" y="476672"/>
              <a:ext cx="936758" cy="936104"/>
            </a:xfrm>
            <a:prstGeom prst="ellipse">
              <a:avLst/>
            </a:prstGeom>
            <a:solidFill>
              <a:srgbClr val="FF0000">
                <a:alpha val="1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sp>
        <p:nvSpPr>
          <p:cNvPr id="13" name="Elipse 12"/>
          <p:cNvSpPr/>
          <p:nvPr/>
        </p:nvSpPr>
        <p:spPr>
          <a:xfrm>
            <a:off x="4716463" y="1484313"/>
            <a:ext cx="935037" cy="9366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pic>
        <p:nvPicPr>
          <p:cNvPr id="15" name="Imagen 14" descr="bandera blanca.jpg"/>
          <p:cNvPicPr>
            <a:picLocks noChangeAspect="1"/>
          </p:cNvPicPr>
          <p:nvPr/>
        </p:nvPicPr>
        <p:blipFill>
          <a:blip r:embed="rId4" cstate="screen"/>
          <a:srcRect/>
          <a:stretch>
            <a:fillRect/>
          </a:stretch>
        </p:blipFill>
        <p:spPr bwMode="auto">
          <a:xfrm>
            <a:off x="7235825" y="2708275"/>
            <a:ext cx="657225" cy="708025"/>
          </a:xfrm>
          <a:prstGeom prst="rect">
            <a:avLst/>
          </a:prstGeom>
          <a:noFill/>
          <a:ln w="9525">
            <a:noFill/>
            <a:miter lim="800000"/>
            <a:headEnd/>
            <a:tailEnd/>
          </a:ln>
        </p:spPr>
      </p:pic>
      <p:pic>
        <p:nvPicPr>
          <p:cNvPr id="16" name="Imagen 15" descr="bandera blanca.jpg"/>
          <p:cNvPicPr>
            <a:picLocks noChangeAspect="1"/>
          </p:cNvPicPr>
          <p:nvPr/>
        </p:nvPicPr>
        <p:blipFill>
          <a:blip r:embed="rId4" cstate="screen"/>
          <a:srcRect/>
          <a:stretch>
            <a:fillRect/>
          </a:stretch>
        </p:blipFill>
        <p:spPr bwMode="auto">
          <a:xfrm>
            <a:off x="3276600" y="0"/>
            <a:ext cx="655638" cy="706438"/>
          </a:xfrm>
          <a:prstGeom prst="rect">
            <a:avLst/>
          </a:prstGeom>
          <a:noFill/>
          <a:ln w="9525">
            <a:noFill/>
            <a:miter lim="800000"/>
            <a:headEnd/>
            <a:tailEnd/>
          </a:ln>
        </p:spPr>
      </p:pic>
      <p:pic>
        <p:nvPicPr>
          <p:cNvPr id="17" name="Imagen 16" descr="bandera blanca.jpg"/>
          <p:cNvPicPr>
            <a:picLocks noChangeAspect="1"/>
          </p:cNvPicPr>
          <p:nvPr/>
        </p:nvPicPr>
        <p:blipFill>
          <a:blip r:embed="rId4" cstate="screen"/>
          <a:srcRect/>
          <a:stretch>
            <a:fillRect/>
          </a:stretch>
        </p:blipFill>
        <p:spPr bwMode="auto">
          <a:xfrm>
            <a:off x="4716463" y="5876925"/>
            <a:ext cx="655637" cy="706438"/>
          </a:xfrm>
          <a:prstGeom prst="rect">
            <a:avLst/>
          </a:prstGeom>
          <a:noFill/>
          <a:ln w="9525">
            <a:noFill/>
            <a:miter lim="800000"/>
            <a:headEnd/>
            <a:tailEnd/>
          </a:ln>
        </p:spPr>
      </p:pic>
      <p:pic>
        <p:nvPicPr>
          <p:cNvPr id="18" name="Imagen 17" descr="bandera blanca.jpg"/>
          <p:cNvPicPr>
            <a:picLocks noChangeAspect="1"/>
          </p:cNvPicPr>
          <p:nvPr/>
        </p:nvPicPr>
        <p:blipFill>
          <a:blip r:embed="rId4" cstate="screen"/>
          <a:srcRect/>
          <a:stretch>
            <a:fillRect/>
          </a:stretch>
        </p:blipFill>
        <p:spPr bwMode="auto">
          <a:xfrm>
            <a:off x="1476375" y="1052513"/>
            <a:ext cx="655638" cy="706437"/>
          </a:xfrm>
          <a:prstGeom prst="rect">
            <a:avLst/>
          </a:prstGeom>
          <a:noFill/>
          <a:ln w="9525">
            <a:noFill/>
            <a:miter lim="800000"/>
            <a:headEnd/>
            <a:tailEnd/>
          </a:ln>
        </p:spPr>
      </p:pic>
      <p:cxnSp>
        <p:nvCxnSpPr>
          <p:cNvPr id="20" name="Conector curvado 19"/>
          <p:cNvCxnSpPr/>
          <p:nvPr/>
        </p:nvCxnSpPr>
        <p:spPr>
          <a:xfrm rot="5400000">
            <a:off x="2771776" y="4364037"/>
            <a:ext cx="4032250" cy="288925"/>
          </a:xfrm>
          <a:prstGeom prst="curvedConnector3">
            <a:avLst>
              <a:gd name="adj1" fmla="val 10729"/>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Conector curvado 26"/>
          <p:cNvCxnSpPr/>
          <p:nvPr/>
        </p:nvCxnSpPr>
        <p:spPr>
          <a:xfrm rot="10800000">
            <a:off x="2124075" y="2060575"/>
            <a:ext cx="2808288" cy="504825"/>
          </a:xfrm>
          <a:prstGeom prst="curvedConnector3">
            <a:avLst>
              <a:gd name="adj1" fmla="val 84065"/>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Conector curvado 33"/>
          <p:cNvCxnSpPr/>
          <p:nvPr/>
        </p:nvCxnSpPr>
        <p:spPr>
          <a:xfrm>
            <a:off x="5003800" y="2420938"/>
            <a:ext cx="2160588" cy="936625"/>
          </a:xfrm>
          <a:prstGeom prst="curvedConnector3">
            <a:avLst>
              <a:gd name="adj1" fmla="val 50000"/>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ector curvado 35"/>
          <p:cNvCxnSpPr/>
          <p:nvPr/>
        </p:nvCxnSpPr>
        <p:spPr>
          <a:xfrm rot="16200000" flipV="1">
            <a:off x="3599656" y="945357"/>
            <a:ext cx="1584325" cy="1223962"/>
          </a:xfrm>
          <a:prstGeom prst="curvedConnector3">
            <a:avLst>
              <a:gd name="adj1" fmla="val 50000"/>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1" name="Agrupar 40"/>
          <p:cNvGrpSpPr>
            <a:grpSpLocks/>
          </p:cNvGrpSpPr>
          <p:nvPr/>
        </p:nvGrpSpPr>
        <p:grpSpPr bwMode="auto">
          <a:xfrm>
            <a:off x="3779838" y="2708275"/>
            <a:ext cx="1655762" cy="1584325"/>
            <a:chOff x="3779912" y="2708920"/>
            <a:chExt cx="1656184" cy="1584176"/>
          </a:xfrm>
        </p:grpSpPr>
        <p:sp>
          <p:nvSpPr>
            <p:cNvPr id="38" name="Elipse 37"/>
            <p:cNvSpPr/>
            <p:nvPr/>
          </p:nvSpPr>
          <p:spPr>
            <a:xfrm>
              <a:off x="4211822" y="3356559"/>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9" name="Elipse 38"/>
            <p:cNvSpPr/>
            <p:nvPr/>
          </p:nvSpPr>
          <p:spPr>
            <a:xfrm>
              <a:off x="4499232" y="2780351"/>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40" name="Elipse 39"/>
            <p:cNvSpPr/>
            <p:nvPr/>
          </p:nvSpPr>
          <p:spPr>
            <a:xfrm>
              <a:off x="3779912" y="2708920"/>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pic>
        <p:nvPicPr>
          <p:cNvPr id="42" name="Imagen 41" descr="severidad.jpg"/>
          <p:cNvPicPr>
            <a:picLocks noChangeAspect="1"/>
          </p:cNvPicPr>
          <p:nvPr/>
        </p:nvPicPr>
        <p:blipFill>
          <a:blip r:embed="rId5" cstate="screen"/>
          <a:srcRect/>
          <a:stretch>
            <a:fillRect/>
          </a:stretch>
        </p:blipFill>
        <p:spPr bwMode="auto">
          <a:xfrm>
            <a:off x="7161213" y="3789363"/>
            <a:ext cx="1681162" cy="3051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par>
                                <p:cTn id="34" presetID="14" presetClass="entr" presetSubtype="1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par>
                                <p:cTn id="37" presetID="14" presetClass="entr" presetSubtype="1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14" presetClass="entr" presetSubtype="1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heckerboard(across)">
                                      <p:cBhvr>
                                        <p:cTn id="47" dur="500"/>
                                        <p:tgtEl>
                                          <p:spTgt spid="41"/>
                                        </p:tgtEl>
                                      </p:cBhvr>
                                    </p:animEffect>
                                  </p:childTnLst>
                                </p:cTn>
                              </p:par>
                              <p:par>
                                <p:cTn id="48" presetID="5" presetClass="entr" presetSubtype="1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checkerboard(across)">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brs_0019.png"/>
          <p:cNvPicPr>
            <a:picLocks noChangeAspect="1"/>
          </p:cNvPicPr>
          <p:nvPr/>
        </p:nvPicPr>
        <p:blipFill>
          <a:blip r:embed="rId3"/>
          <a:srcRect/>
          <a:stretch>
            <a:fillRect/>
          </a:stretch>
        </p:blipFill>
        <p:spPr bwMode="auto">
          <a:xfrm>
            <a:off x="1619250" y="333375"/>
            <a:ext cx="5918200" cy="6421438"/>
          </a:xfrm>
          <a:prstGeom prst="rect">
            <a:avLst/>
          </a:prstGeom>
          <a:noFill/>
          <a:ln w="9525">
            <a:noFill/>
            <a:miter lim="800000"/>
            <a:headEnd/>
            <a:tailEnd/>
          </a:ln>
        </p:spPr>
      </p:pic>
      <p:sp>
        <p:nvSpPr>
          <p:cNvPr id="4" name="Título 1"/>
          <p:cNvSpPr>
            <a:spLocks noGrp="1"/>
          </p:cNvSpPr>
          <p:nvPr>
            <p:ph type="title" idx="4294967295"/>
          </p:nvPr>
        </p:nvSpPr>
        <p:spPr/>
        <p:txBody>
          <a:bodyPr/>
          <a:lstStyle/>
          <a:p>
            <a:pPr>
              <a:defRPr/>
            </a:pPr>
            <a:r>
              <a:rPr lang="ca-ES" sz="3200" dirty="0">
                <a:latin typeface="+mj-lt"/>
                <a:ea typeface="+mj-ea"/>
                <a:cs typeface="ＭＳ Ｐゴシック" charset="0"/>
              </a:rPr>
              <a:t>3</a:t>
            </a:r>
            <a:r>
              <a:rPr lang="ca-ES" sz="3200" dirty="0">
                <a:latin typeface="+mj-lt"/>
                <a:ea typeface="+mj-ea"/>
                <a:cs typeface="ＭＳ Ｐゴシック" charset="0"/>
              </a:rPr>
              <a:t>. EXANTEMA</a:t>
            </a:r>
            <a:endParaRPr lang="ca-ES" sz="3200" dirty="0">
              <a:latin typeface="+mj-lt"/>
              <a:ea typeface="+mj-ea"/>
              <a:cs typeface="+mj-cs"/>
            </a:endParaRPr>
          </a:p>
        </p:txBody>
      </p:sp>
      <p:grpSp>
        <p:nvGrpSpPr>
          <p:cNvPr id="9" name="Agrupar 8"/>
          <p:cNvGrpSpPr>
            <a:grpSpLocks/>
          </p:cNvGrpSpPr>
          <p:nvPr/>
        </p:nvGrpSpPr>
        <p:grpSpPr bwMode="auto">
          <a:xfrm>
            <a:off x="611188" y="476250"/>
            <a:ext cx="1223962" cy="936625"/>
            <a:chOff x="611560" y="476672"/>
            <a:chExt cx="1224136" cy="936104"/>
          </a:xfrm>
        </p:grpSpPr>
        <p:sp>
          <p:nvSpPr>
            <p:cNvPr id="6" name="Elipse 5"/>
            <p:cNvSpPr/>
            <p:nvPr/>
          </p:nvSpPr>
          <p:spPr>
            <a:xfrm>
              <a:off x="611560" y="621055"/>
              <a:ext cx="215931" cy="21578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7" name="Elipse 6"/>
            <p:cNvSpPr/>
            <p:nvPr/>
          </p:nvSpPr>
          <p:spPr>
            <a:xfrm>
              <a:off x="898938" y="476672"/>
              <a:ext cx="936758" cy="9361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sp>
        <p:nvSpPr>
          <p:cNvPr id="8" name="Flecha derecha 7"/>
          <p:cNvSpPr/>
          <p:nvPr/>
        </p:nvSpPr>
        <p:spPr>
          <a:xfrm rot="5400000">
            <a:off x="467519" y="2204244"/>
            <a:ext cx="1439863" cy="288925"/>
          </a:xfrm>
          <a:prstGeom prst="rightArrow">
            <a:avLst/>
          </a:prstGeom>
          <a:solidFill>
            <a:srgbClr val="178537"/>
          </a:solidFill>
          <a:ln>
            <a:solidFill>
              <a:srgbClr val="3399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nvGrpSpPr>
          <p:cNvPr id="10" name="Agrupar 9"/>
          <p:cNvGrpSpPr>
            <a:grpSpLocks/>
          </p:cNvGrpSpPr>
          <p:nvPr/>
        </p:nvGrpSpPr>
        <p:grpSpPr bwMode="auto">
          <a:xfrm>
            <a:off x="611188" y="3644900"/>
            <a:ext cx="1223962" cy="936625"/>
            <a:chOff x="611560" y="476672"/>
            <a:chExt cx="1224136" cy="936104"/>
          </a:xfrm>
        </p:grpSpPr>
        <p:sp>
          <p:nvSpPr>
            <p:cNvPr id="11" name="Elipse 10"/>
            <p:cNvSpPr/>
            <p:nvPr/>
          </p:nvSpPr>
          <p:spPr>
            <a:xfrm>
              <a:off x="611560" y="621055"/>
              <a:ext cx="215931" cy="215780"/>
            </a:xfrm>
            <a:prstGeom prst="ellipse">
              <a:avLst/>
            </a:prstGeom>
            <a:solidFill>
              <a:srgbClr val="FF0000">
                <a:alpha val="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12" name="Elipse 11"/>
            <p:cNvSpPr/>
            <p:nvPr/>
          </p:nvSpPr>
          <p:spPr>
            <a:xfrm>
              <a:off x="898938" y="476672"/>
              <a:ext cx="936758" cy="936104"/>
            </a:xfrm>
            <a:prstGeom prst="ellipse">
              <a:avLst/>
            </a:prstGeom>
            <a:solidFill>
              <a:srgbClr val="FF0000">
                <a:alpha val="13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sp>
        <p:nvSpPr>
          <p:cNvPr id="13" name="Elipse 12"/>
          <p:cNvSpPr/>
          <p:nvPr/>
        </p:nvSpPr>
        <p:spPr>
          <a:xfrm>
            <a:off x="4716463" y="1484313"/>
            <a:ext cx="935037" cy="9366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pic>
        <p:nvPicPr>
          <p:cNvPr id="15" name="Imagen 14" descr="bandera blanca.jpg"/>
          <p:cNvPicPr>
            <a:picLocks noChangeAspect="1"/>
          </p:cNvPicPr>
          <p:nvPr/>
        </p:nvPicPr>
        <p:blipFill>
          <a:blip r:embed="rId4" cstate="screen"/>
          <a:srcRect/>
          <a:stretch>
            <a:fillRect/>
          </a:stretch>
        </p:blipFill>
        <p:spPr bwMode="auto">
          <a:xfrm>
            <a:off x="7235825" y="2708275"/>
            <a:ext cx="657225" cy="708025"/>
          </a:xfrm>
          <a:prstGeom prst="rect">
            <a:avLst/>
          </a:prstGeom>
          <a:noFill/>
          <a:ln w="9525">
            <a:noFill/>
            <a:miter lim="800000"/>
            <a:headEnd/>
            <a:tailEnd/>
          </a:ln>
        </p:spPr>
      </p:pic>
      <p:pic>
        <p:nvPicPr>
          <p:cNvPr id="16" name="Imagen 15" descr="bandera blanca.jpg"/>
          <p:cNvPicPr>
            <a:picLocks noChangeAspect="1"/>
          </p:cNvPicPr>
          <p:nvPr/>
        </p:nvPicPr>
        <p:blipFill>
          <a:blip r:embed="rId4" cstate="screen"/>
          <a:srcRect/>
          <a:stretch>
            <a:fillRect/>
          </a:stretch>
        </p:blipFill>
        <p:spPr bwMode="auto">
          <a:xfrm>
            <a:off x="3276600" y="0"/>
            <a:ext cx="655638" cy="706438"/>
          </a:xfrm>
          <a:prstGeom prst="rect">
            <a:avLst/>
          </a:prstGeom>
          <a:noFill/>
          <a:ln w="9525">
            <a:noFill/>
            <a:miter lim="800000"/>
            <a:headEnd/>
            <a:tailEnd/>
          </a:ln>
        </p:spPr>
      </p:pic>
      <p:pic>
        <p:nvPicPr>
          <p:cNvPr id="17" name="Imagen 16" descr="bandera blanca.jpg"/>
          <p:cNvPicPr>
            <a:picLocks noChangeAspect="1"/>
          </p:cNvPicPr>
          <p:nvPr/>
        </p:nvPicPr>
        <p:blipFill>
          <a:blip r:embed="rId4" cstate="screen"/>
          <a:srcRect/>
          <a:stretch>
            <a:fillRect/>
          </a:stretch>
        </p:blipFill>
        <p:spPr bwMode="auto">
          <a:xfrm>
            <a:off x="4716463" y="5876925"/>
            <a:ext cx="655637" cy="706438"/>
          </a:xfrm>
          <a:prstGeom prst="rect">
            <a:avLst/>
          </a:prstGeom>
          <a:noFill/>
          <a:ln w="9525">
            <a:noFill/>
            <a:miter lim="800000"/>
            <a:headEnd/>
            <a:tailEnd/>
          </a:ln>
        </p:spPr>
      </p:pic>
      <p:pic>
        <p:nvPicPr>
          <p:cNvPr id="18" name="Imagen 17" descr="bandera blanca.jpg"/>
          <p:cNvPicPr>
            <a:picLocks noChangeAspect="1"/>
          </p:cNvPicPr>
          <p:nvPr/>
        </p:nvPicPr>
        <p:blipFill>
          <a:blip r:embed="rId4" cstate="screen"/>
          <a:srcRect/>
          <a:stretch>
            <a:fillRect/>
          </a:stretch>
        </p:blipFill>
        <p:spPr bwMode="auto">
          <a:xfrm>
            <a:off x="1476375" y="1052513"/>
            <a:ext cx="655638" cy="706437"/>
          </a:xfrm>
          <a:prstGeom prst="rect">
            <a:avLst/>
          </a:prstGeom>
          <a:noFill/>
          <a:ln w="9525">
            <a:noFill/>
            <a:miter lim="800000"/>
            <a:headEnd/>
            <a:tailEnd/>
          </a:ln>
        </p:spPr>
      </p:pic>
      <p:cxnSp>
        <p:nvCxnSpPr>
          <p:cNvPr id="20" name="Conector curvado 19"/>
          <p:cNvCxnSpPr/>
          <p:nvPr/>
        </p:nvCxnSpPr>
        <p:spPr>
          <a:xfrm rot="5400000">
            <a:off x="2771776" y="4364037"/>
            <a:ext cx="4032250" cy="288925"/>
          </a:xfrm>
          <a:prstGeom prst="curvedConnector3">
            <a:avLst>
              <a:gd name="adj1" fmla="val 10729"/>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Conector curvado 26"/>
          <p:cNvCxnSpPr/>
          <p:nvPr/>
        </p:nvCxnSpPr>
        <p:spPr>
          <a:xfrm rot="10800000">
            <a:off x="2124075" y="2060575"/>
            <a:ext cx="2808288" cy="504825"/>
          </a:xfrm>
          <a:prstGeom prst="curvedConnector3">
            <a:avLst>
              <a:gd name="adj1" fmla="val 84065"/>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Conector curvado 33"/>
          <p:cNvCxnSpPr/>
          <p:nvPr/>
        </p:nvCxnSpPr>
        <p:spPr>
          <a:xfrm>
            <a:off x="5003800" y="2420938"/>
            <a:ext cx="2160588" cy="936625"/>
          </a:xfrm>
          <a:prstGeom prst="curvedConnector3">
            <a:avLst>
              <a:gd name="adj1" fmla="val 50000"/>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ector curvado 35"/>
          <p:cNvCxnSpPr/>
          <p:nvPr/>
        </p:nvCxnSpPr>
        <p:spPr>
          <a:xfrm rot="16200000" flipV="1">
            <a:off x="3599656" y="945357"/>
            <a:ext cx="1584325" cy="1223962"/>
          </a:xfrm>
          <a:prstGeom prst="curvedConnector3">
            <a:avLst>
              <a:gd name="adj1" fmla="val 50000"/>
            </a:avLst>
          </a:prstGeom>
          <a:ln w="381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1" name="Agrupar 40"/>
          <p:cNvGrpSpPr>
            <a:grpSpLocks/>
          </p:cNvGrpSpPr>
          <p:nvPr/>
        </p:nvGrpSpPr>
        <p:grpSpPr bwMode="auto">
          <a:xfrm>
            <a:off x="3779838" y="2708275"/>
            <a:ext cx="1655762" cy="1584325"/>
            <a:chOff x="3779912" y="2708920"/>
            <a:chExt cx="1656184" cy="1584176"/>
          </a:xfrm>
        </p:grpSpPr>
        <p:sp>
          <p:nvSpPr>
            <p:cNvPr id="38" name="Elipse 37"/>
            <p:cNvSpPr/>
            <p:nvPr/>
          </p:nvSpPr>
          <p:spPr>
            <a:xfrm>
              <a:off x="4211822" y="3356559"/>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9" name="Elipse 38"/>
            <p:cNvSpPr/>
            <p:nvPr/>
          </p:nvSpPr>
          <p:spPr>
            <a:xfrm>
              <a:off x="4499232" y="2780351"/>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40" name="Elipse 39"/>
            <p:cNvSpPr/>
            <p:nvPr/>
          </p:nvSpPr>
          <p:spPr>
            <a:xfrm>
              <a:off x="3779912" y="2708920"/>
              <a:ext cx="936864" cy="9365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pic>
        <p:nvPicPr>
          <p:cNvPr id="42" name="Imagen 41" descr="severidad.jpg"/>
          <p:cNvPicPr>
            <a:picLocks noChangeAspect="1"/>
          </p:cNvPicPr>
          <p:nvPr/>
        </p:nvPicPr>
        <p:blipFill>
          <a:blip r:embed="rId5" cstate="screen"/>
          <a:srcRect/>
          <a:stretch>
            <a:fillRect/>
          </a:stretch>
        </p:blipFill>
        <p:spPr bwMode="auto">
          <a:xfrm>
            <a:off x="7161213" y="3789363"/>
            <a:ext cx="1681162" cy="305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par>
                                <p:cTn id="34" presetID="14" presetClass="entr" presetSubtype="1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par>
                                <p:cTn id="37" presetID="14" presetClass="entr" presetSubtype="1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14" presetClass="entr" presetSubtype="1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heckerboard(across)">
                                      <p:cBhvr>
                                        <p:cTn id="47" dur="500"/>
                                        <p:tgtEl>
                                          <p:spTgt spid="41"/>
                                        </p:tgtEl>
                                      </p:cBhvr>
                                    </p:animEffect>
                                  </p:childTnLst>
                                </p:cTn>
                              </p:par>
                              <p:par>
                                <p:cTn id="48" presetID="5" presetClass="entr" presetSubtype="1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checkerboard(across)">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eaLnBrk="1" hangingPunct="1"/>
            <a:r>
              <a:rPr lang="ca-ES" sz="2400" smtClean="0"/>
              <a:t>DURANT AQUESTA FASE TAMBÉ:</a:t>
            </a:r>
          </a:p>
          <a:p>
            <a:pPr lvl="1" eaLnBrk="1" hangingPunct="1"/>
            <a:r>
              <a:rPr lang="ca-ES" sz="2000" smtClean="0"/>
              <a:t>LIMFADENOPATIES </a:t>
            </a:r>
          </a:p>
          <a:p>
            <a:pPr lvl="1" eaLnBrk="1" hangingPunct="1"/>
            <a:r>
              <a:rPr lang="ca-ES" sz="2000" smtClean="0"/>
              <a:t>FEBRE ALTA (pic 2-3 dies després de l’inici del rash)</a:t>
            </a:r>
          </a:p>
          <a:p>
            <a:pPr lvl="1" eaLnBrk="1" hangingPunct="1"/>
            <a:r>
              <a:rPr lang="ca-ES" sz="2000" smtClean="0"/>
              <a:t>Signes respiratoris: farinigtis, conjuntivitis no purulenta</a:t>
            </a:r>
          </a:p>
          <a:p>
            <a:pPr lvl="1" eaLnBrk="1" hangingPunct="1"/>
            <a:r>
              <a:rPr lang="ca-ES" sz="2000" smtClean="0"/>
              <a:t>Taques de Koplik: atenuades</a:t>
            </a:r>
          </a:p>
          <a:p>
            <a:pPr lvl="1" eaLnBrk="1" hangingPunct="1"/>
            <a:endParaRPr lang="ca-ES" sz="2000" smtClean="0"/>
          </a:p>
          <a:p>
            <a:pPr eaLnBrk="1" hangingPunct="1"/>
            <a:endParaRPr lang="ca-ES" sz="2400" smtClean="0"/>
          </a:p>
        </p:txBody>
      </p:sp>
      <p:sp>
        <p:nvSpPr>
          <p:cNvPr id="4" name="Título 1"/>
          <p:cNvSpPr>
            <a:spLocks noGrp="1"/>
          </p:cNvSpPr>
          <p:nvPr>
            <p:ph type="title"/>
          </p:nvPr>
        </p:nvSpPr>
        <p:spPr/>
        <p:txBody>
          <a:bodyPr/>
          <a:lstStyle/>
          <a:p>
            <a:pPr eaLnBrk="1" hangingPunct="1">
              <a:defRPr/>
            </a:pPr>
            <a:r>
              <a:rPr lang="ca-ES" sz="3200" dirty="0"/>
              <a:t>3</a:t>
            </a:r>
            <a:r>
              <a:rPr lang="ca-ES" sz="3200" dirty="0" smtClean="0"/>
              <a:t>. EXANTEMA</a:t>
            </a:r>
            <a:endParaRPr lang="ca-ES" sz="3200" dirty="0" smtClean="0">
              <a:cs typeface="+mj-cs"/>
            </a:endParaRPr>
          </a:p>
        </p:txBody>
      </p:sp>
      <p:sp>
        <p:nvSpPr>
          <p:cNvPr id="50181" name="Line 5"/>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pic>
        <p:nvPicPr>
          <p:cNvPr id="50184" name="Imagen 15" descr="termometro-1.jpg"/>
          <p:cNvPicPr>
            <a:picLocks noChangeAspect="1"/>
          </p:cNvPicPr>
          <p:nvPr/>
        </p:nvPicPr>
        <p:blipFill>
          <a:blip r:embed="rId3" cstate="screen"/>
          <a:srcRect/>
          <a:stretch>
            <a:fillRect/>
          </a:stretch>
        </p:blipFill>
        <p:spPr bwMode="auto">
          <a:xfrm>
            <a:off x="323850" y="4149725"/>
            <a:ext cx="3095625" cy="1789113"/>
          </a:xfrm>
          <a:prstGeom prst="rect">
            <a:avLst/>
          </a:prstGeom>
          <a:noFill/>
          <a:ln w="9525">
            <a:noFill/>
            <a:miter lim="800000"/>
            <a:headEnd/>
            <a:tailEnd/>
          </a:ln>
        </p:spPr>
      </p:pic>
      <p:pic>
        <p:nvPicPr>
          <p:cNvPr id="50189" name="Imagen 32" descr="linfadenopatias.bmp"/>
          <p:cNvPicPr>
            <a:picLocks noChangeAspect="1"/>
          </p:cNvPicPr>
          <p:nvPr/>
        </p:nvPicPr>
        <p:blipFill>
          <a:blip r:embed="rId4"/>
          <a:srcRect/>
          <a:stretch>
            <a:fillRect/>
          </a:stretch>
        </p:blipFill>
        <p:spPr bwMode="auto">
          <a:xfrm>
            <a:off x="3924300" y="4005263"/>
            <a:ext cx="1598613" cy="2297112"/>
          </a:xfrm>
          <a:prstGeom prst="rect">
            <a:avLst/>
          </a:prstGeom>
          <a:noFill/>
          <a:ln w="9525">
            <a:noFill/>
            <a:miter lim="800000"/>
            <a:headEnd/>
            <a:tailEnd/>
          </a:ln>
        </p:spPr>
      </p:pic>
      <p:grpSp>
        <p:nvGrpSpPr>
          <p:cNvPr id="31" name="Agrupar 30"/>
          <p:cNvGrpSpPr>
            <a:grpSpLocks/>
          </p:cNvGrpSpPr>
          <p:nvPr/>
        </p:nvGrpSpPr>
        <p:grpSpPr bwMode="auto">
          <a:xfrm>
            <a:off x="5867400" y="4076700"/>
            <a:ext cx="2881313" cy="2305050"/>
            <a:chOff x="2095500" y="0"/>
            <a:chExt cx="4953000" cy="4543291"/>
          </a:xfrm>
        </p:grpSpPr>
        <p:pic>
          <p:nvPicPr>
            <p:cNvPr id="50192" name="Imagen 22" descr="boca.gif"/>
            <p:cNvPicPr>
              <a:picLocks noChangeAspect="1"/>
            </p:cNvPicPr>
            <p:nvPr/>
          </p:nvPicPr>
          <p:blipFill>
            <a:blip r:embed="rId5"/>
            <a:srcRect/>
            <a:stretch>
              <a:fillRect/>
            </a:stretch>
          </p:blipFill>
          <p:spPr bwMode="auto">
            <a:xfrm>
              <a:off x="2095500" y="0"/>
              <a:ext cx="4953000" cy="4543291"/>
            </a:xfrm>
            <a:prstGeom prst="rect">
              <a:avLst/>
            </a:prstGeom>
            <a:noFill/>
            <a:ln w="9525">
              <a:noFill/>
              <a:miter lim="800000"/>
              <a:headEnd/>
              <a:tailEnd/>
            </a:ln>
          </p:spPr>
        </p:pic>
        <p:sp>
          <p:nvSpPr>
            <p:cNvPr id="24" name="Elipse 23"/>
            <p:cNvSpPr/>
            <p:nvPr/>
          </p:nvSpPr>
          <p:spPr>
            <a:xfrm>
              <a:off x="2698593" y="2349871"/>
              <a:ext cx="21831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6" name="Elipse 25"/>
            <p:cNvSpPr/>
            <p:nvPr/>
          </p:nvSpPr>
          <p:spPr>
            <a:xfrm>
              <a:off x="3132492" y="2277903"/>
              <a:ext cx="215586"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7" name="Elipse 26"/>
            <p:cNvSpPr/>
            <p:nvPr/>
          </p:nvSpPr>
          <p:spPr>
            <a:xfrm>
              <a:off x="4068514" y="1702170"/>
              <a:ext cx="21558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8" name="Elipse 27"/>
            <p:cNvSpPr/>
            <p:nvPr/>
          </p:nvSpPr>
          <p:spPr>
            <a:xfrm>
              <a:off x="3277125" y="1846103"/>
              <a:ext cx="21558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9" name="Elipse 28"/>
            <p:cNvSpPr/>
            <p:nvPr/>
          </p:nvSpPr>
          <p:spPr>
            <a:xfrm>
              <a:off x="6156141" y="2205938"/>
              <a:ext cx="215586"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0" name="Elipse 29"/>
            <p:cNvSpPr>
              <a:spLocks noChangeArrowheads="1"/>
            </p:cNvSpPr>
            <p:nvPr/>
          </p:nvSpPr>
          <p:spPr bwMode="auto">
            <a:xfrm flipV="1">
              <a:off x="5652120" y="1772816"/>
              <a:ext cx="318120" cy="257944"/>
            </a:xfrm>
            <a:prstGeom prst="ellipse">
              <a:avLst/>
            </a:prstGeom>
            <a:solidFill>
              <a:srgbClr val="FF0000"/>
            </a:solidFill>
            <a:ln w="9525" algn="ctr">
              <a:solidFill>
                <a:srgbClr val="B6DCDF"/>
              </a:solidFill>
              <a:round/>
              <a:headEnd/>
              <a:tailEnd/>
            </a:ln>
            <a:effectLst>
              <a:outerShdw dist="23000" dir="5400000" rotWithShape="0">
                <a:srgbClr val="000000">
                  <a:alpha val="34999"/>
                </a:srgbClr>
              </a:outerShdw>
            </a:effectLst>
          </p:spPr>
          <p:txBody>
            <a:bodyPr rot="10800000" anchor="ctr"/>
            <a:lstStyle/>
            <a:p>
              <a:pPr algn="ctr">
                <a:defRPr/>
              </a:pPr>
              <a:endParaRPr lang="ca-ES">
                <a:solidFill>
                  <a:schemeClr val="lt1"/>
                </a:solidFill>
                <a:latin typeface="+mn-lt"/>
                <a:ea typeface="+mn-ea"/>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p:txBody>
          <a:bodyPr/>
          <a:lstStyle/>
          <a:p>
            <a:pPr lvl="1" eaLnBrk="1" hangingPunct="1">
              <a:buFontTx/>
              <a:buNone/>
            </a:pPr>
            <a:endParaRPr lang="ca-ES" sz="2000" smtClean="0"/>
          </a:p>
          <a:p>
            <a:pPr eaLnBrk="1" hangingPunct="1"/>
            <a:r>
              <a:rPr lang="ca-ES" sz="2400" smtClean="0"/>
              <a:t>MILLORIA CLINICA: 48hr després de l’aparició del rash</a:t>
            </a:r>
          </a:p>
          <a:p>
            <a:pPr eaLnBrk="1" hangingPunct="1"/>
            <a:endParaRPr lang="ca-ES" sz="2400" smtClean="0"/>
          </a:p>
          <a:p>
            <a:pPr eaLnBrk="1" hangingPunct="1"/>
            <a:r>
              <a:rPr lang="ca-ES" sz="2400" smtClean="0"/>
              <a:t>EVOLUCIÓ DEL RASH: </a:t>
            </a:r>
          </a:p>
          <a:p>
            <a:pPr lvl="1" eaLnBrk="1" hangingPunct="1"/>
            <a:r>
              <a:rPr lang="ca-ES" sz="2000" smtClean="0"/>
              <a:t>marró </a:t>
            </a:r>
            <a:r>
              <a:rPr lang="ca-ES" sz="2000" smtClean="0">
                <a:sym typeface="Wingdings" pitchFamily="2" charset="2"/>
              </a:rPr>
              <a:t> desaparició  descamació fina</a:t>
            </a:r>
          </a:p>
          <a:p>
            <a:pPr lvl="1" eaLnBrk="1" hangingPunct="1"/>
            <a:r>
              <a:rPr lang="ca-ES" sz="2000" smtClean="0">
                <a:sym typeface="Wingdings" pitchFamily="2" charset="2"/>
              </a:rPr>
              <a:t>DURADA total del rash: 6-7 dies</a:t>
            </a:r>
            <a:endParaRPr lang="ca-ES" sz="2000" smtClean="0"/>
          </a:p>
        </p:txBody>
      </p:sp>
      <p:sp>
        <p:nvSpPr>
          <p:cNvPr id="4" name="Título 1"/>
          <p:cNvSpPr>
            <a:spLocks noGrp="1"/>
          </p:cNvSpPr>
          <p:nvPr>
            <p:ph type="title" idx="4294967295"/>
          </p:nvPr>
        </p:nvSpPr>
        <p:spPr/>
        <p:txBody>
          <a:bodyPr/>
          <a:lstStyle/>
          <a:p>
            <a:pPr eaLnBrk="1" hangingPunct="1">
              <a:defRPr/>
            </a:pPr>
            <a:r>
              <a:rPr lang="ca-ES" sz="3200" dirty="0"/>
              <a:t>3</a:t>
            </a:r>
            <a:r>
              <a:rPr lang="ca-ES" sz="3200" dirty="0" smtClean="0"/>
              <a:t>. EXANTEMA</a:t>
            </a:r>
            <a:endParaRPr lang="ca-ES" sz="3200" dirty="0" smtClean="0">
              <a:cs typeface="+mj-cs"/>
            </a:endParaRPr>
          </a:p>
        </p:txBody>
      </p:sp>
      <p:sp>
        <p:nvSpPr>
          <p:cNvPr id="5" name="Rectángulo 4"/>
          <p:cNvSpPr/>
          <p:nvPr/>
        </p:nvSpPr>
        <p:spPr>
          <a:xfrm>
            <a:off x="468313" y="4249738"/>
            <a:ext cx="8137525" cy="647700"/>
          </a:xfrm>
          <a:prstGeom prst="rect">
            <a:avLst/>
          </a:prstGeom>
          <a:noFill/>
          <a:ln w="12700" cmpd="sng">
            <a:solidFill>
              <a:srgbClr val="178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04805" name="Line 5"/>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pic>
        <p:nvPicPr>
          <p:cNvPr id="204806" name="Imagen 15" descr="termometro-1.jpg"/>
          <p:cNvPicPr>
            <a:picLocks noChangeAspect="1"/>
          </p:cNvPicPr>
          <p:nvPr/>
        </p:nvPicPr>
        <p:blipFill>
          <a:blip r:embed="rId3" cstate="screen"/>
          <a:srcRect/>
          <a:stretch>
            <a:fillRect/>
          </a:stretch>
        </p:blipFill>
        <p:spPr bwMode="auto">
          <a:xfrm>
            <a:off x="323850" y="1557338"/>
            <a:ext cx="3095625" cy="1789112"/>
          </a:xfrm>
          <a:prstGeom prst="rect">
            <a:avLst/>
          </a:prstGeom>
          <a:noFill/>
          <a:ln w="9525">
            <a:noFill/>
            <a:miter lim="800000"/>
            <a:headEnd/>
            <a:tailEnd/>
          </a:ln>
        </p:spPr>
      </p:pic>
      <p:pic>
        <p:nvPicPr>
          <p:cNvPr id="204807" name="Imagen 32" descr="linfadenopatias.bmp"/>
          <p:cNvPicPr>
            <a:picLocks noChangeAspect="1"/>
          </p:cNvPicPr>
          <p:nvPr/>
        </p:nvPicPr>
        <p:blipFill>
          <a:blip r:embed="rId4"/>
          <a:srcRect/>
          <a:stretch>
            <a:fillRect/>
          </a:stretch>
        </p:blipFill>
        <p:spPr bwMode="auto">
          <a:xfrm>
            <a:off x="3924300" y="1412875"/>
            <a:ext cx="1598613" cy="2297113"/>
          </a:xfrm>
          <a:prstGeom prst="rect">
            <a:avLst/>
          </a:prstGeom>
          <a:noFill/>
          <a:ln w="9525">
            <a:noFill/>
            <a:miter lim="800000"/>
            <a:headEnd/>
            <a:tailEnd/>
          </a:ln>
        </p:spPr>
      </p:pic>
      <p:grpSp>
        <p:nvGrpSpPr>
          <p:cNvPr id="31" name="Agrupar 30"/>
          <p:cNvGrpSpPr>
            <a:grpSpLocks/>
          </p:cNvGrpSpPr>
          <p:nvPr/>
        </p:nvGrpSpPr>
        <p:grpSpPr bwMode="auto">
          <a:xfrm>
            <a:off x="5867400" y="1484313"/>
            <a:ext cx="2881313" cy="2305050"/>
            <a:chOff x="2095500" y="0"/>
            <a:chExt cx="4953000" cy="4543291"/>
          </a:xfrm>
        </p:grpSpPr>
        <p:pic>
          <p:nvPicPr>
            <p:cNvPr id="204809" name="Imagen 22" descr="boca.gif"/>
            <p:cNvPicPr>
              <a:picLocks noChangeAspect="1"/>
            </p:cNvPicPr>
            <p:nvPr/>
          </p:nvPicPr>
          <p:blipFill>
            <a:blip r:embed="rId5"/>
            <a:srcRect/>
            <a:stretch>
              <a:fillRect/>
            </a:stretch>
          </p:blipFill>
          <p:spPr bwMode="auto">
            <a:xfrm>
              <a:off x="2095500" y="0"/>
              <a:ext cx="4953000" cy="4543291"/>
            </a:xfrm>
            <a:prstGeom prst="rect">
              <a:avLst/>
            </a:prstGeom>
            <a:noFill/>
            <a:ln w="9525">
              <a:noFill/>
              <a:miter lim="800000"/>
              <a:headEnd/>
              <a:tailEnd/>
            </a:ln>
          </p:spPr>
        </p:pic>
        <p:sp>
          <p:nvSpPr>
            <p:cNvPr id="24" name="Elipse 23"/>
            <p:cNvSpPr/>
            <p:nvPr/>
          </p:nvSpPr>
          <p:spPr>
            <a:xfrm>
              <a:off x="2698593" y="2349869"/>
              <a:ext cx="21831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6" name="Elipse 25"/>
            <p:cNvSpPr/>
            <p:nvPr/>
          </p:nvSpPr>
          <p:spPr>
            <a:xfrm>
              <a:off x="3132492" y="2277903"/>
              <a:ext cx="215586"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7" name="Elipse 26"/>
            <p:cNvSpPr/>
            <p:nvPr/>
          </p:nvSpPr>
          <p:spPr>
            <a:xfrm>
              <a:off x="4068514" y="1702170"/>
              <a:ext cx="21558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8" name="Elipse 27"/>
            <p:cNvSpPr/>
            <p:nvPr/>
          </p:nvSpPr>
          <p:spPr>
            <a:xfrm>
              <a:off x="3277125" y="1846103"/>
              <a:ext cx="215584"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9" name="Elipse 28"/>
            <p:cNvSpPr/>
            <p:nvPr/>
          </p:nvSpPr>
          <p:spPr>
            <a:xfrm>
              <a:off x="6156141" y="2205936"/>
              <a:ext cx="215586" cy="1439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0" name="Elipse 29"/>
            <p:cNvSpPr>
              <a:spLocks noChangeArrowheads="1"/>
            </p:cNvSpPr>
            <p:nvPr/>
          </p:nvSpPr>
          <p:spPr bwMode="auto">
            <a:xfrm flipV="1">
              <a:off x="5652120" y="1772816"/>
              <a:ext cx="318120" cy="257944"/>
            </a:xfrm>
            <a:prstGeom prst="ellipse">
              <a:avLst/>
            </a:prstGeom>
            <a:solidFill>
              <a:srgbClr val="FF0000"/>
            </a:solidFill>
            <a:ln w="9525" algn="ctr">
              <a:solidFill>
                <a:srgbClr val="B6DCDF"/>
              </a:solidFill>
              <a:round/>
              <a:headEnd/>
              <a:tailEnd/>
            </a:ln>
            <a:effectLst>
              <a:outerShdw dist="23000" dir="5400000" rotWithShape="0">
                <a:srgbClr val="000000">
                  <a:alpha val="34999"/>
                </a:srgbClr>
              </a:outerShdw>
            </a:effectLst>
          </p:spPr>
          <p:txBody>
            <a:bodyPr rot="10800000" anchor="ctr"/>
            <a:lstStyle/>
            <a:p>
              <a:pPr algn="ctr">
                <a:defRPr/>
              </a:pPr>
              <a:endParaRPr lang="ca-ES">
                <a:solidFill>
                  <a:schemeClr val="lt1"/>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410" name="Marcador de contenido 3"/>
          <p:cNvPicPr>
            <a:picLocks noGrp="1" noChangeAspect="1"/>
          </p:cNvPicPr>
          <p:nvPr>
            <p:ph idx="1"/>
          </p:nvPr>
        </p:nvPicPr>
        <p:blipFill>
          <a:blip r:embed="rId3"/>
          <a:srcRect l="4401" r="4401"/>
          <a:stretch>
            <a:fillRect/>
          </a:stretch>
        </p:blipFill>
        <p:spPr>
          <a:xfrm>
            <a:off x="0" y="981075"/>
            <a:ext cx="9164638" cy="504031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2226" name="Imagen 4"/>
          <p:cNvPicPr>
            <a:picLocks noChangeAspect="1"/>
          </p:cNvPicPr>
          <p:nvPr/>
        </p:nvPicPr>
        <p:blipFill>
          <a:blip r:embed="rId3"/>
          <a:srcRect/>
          <a:stretch>
            <a:fillRect/>
          </a:stretch>
        </p:blipFill>
        <p:spPr bwMode="auto">
          <a:xfrm>
            <a:off x="1908175" y="1484313"/>
            <a:ext cx="5327650" cy="3852862"/>
          </a:xfrm>
          <a:prstGeom prst="rect">
            <a:avLst/>
          </a:prstGeom>
          <a:noFill/>
          <a:ln w="9525">
            <a:noFill/>
            <a:miter lim="800000"/>
            <a:headEnd/>
            <a:tailEnd/>
          </a:ln>
        </p:spPr>
      </p:pic>
      <p:sp>
        <p:nvSpPr>
          <p:cNvPr id="4" name="Título 1"/>
          <p:cNvSpPr>
            <a:spLocks noGrp="1"/>
          </p:cNvSpPr>
          <p:nvPr>
            <p:ph type="title"/>
          </p:nvPr>
        </p:nvSpPr>
        <p:spPr>
          <a:xfrm>
            <a:off x="23813" y="0"/>
            <a:ext cx="3322637" cy="1143000"/>
          </a:xfrm>
        </p:spPr>
        <p:txBody>
          <a:bodyPr/>
          <a:lstStyle/>
          <a:p>
            <a:pPr algn="l" eaLnBrk="1" hangingPunct="1">
              <a:defRPr/>
            </a:pPr>
            <a:r>
              <a:rPr lang="ca-ES" sz="3200" dirty="0" smtClean="0">
                <a:solidFill>
                  <a:schemeClr val="bg1"/>
                </a:solidFill>
              </a:rPr>
              <a:t>EXANTEMA</a:t>
            </a:r>
            <a:endParaRPr lang="ca-ES" sz="3200" dirty="0" smtClean="0">
              <a:solidFill>
                <a:schemeClr val="bg1"/>
              </a:solidFill>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eaLnBrk="1" hangingPunct="1">
              <a:defRPr/>
            </a:pPr>
            <a:r>
              <a:rPr lang="ca-ES" sz="2400" dirty="0" smtClean="0">
                <a:cs typeface="+mn-cs"/>
              </a:rPr>
              <a:t>TOS: persisteix 1-2 set després de la infecció</a:t>
            </a:r>
          </a:p>
          <a:p>
            <a:pPr eaLnBrk="1" hangingPunct="1">
              <a:defRPr/>
            </a:pPr>
            <a:endParaRPr lang="ca-ES" sz="2400" dirty="0" smtClean="0">
              <a:cs typeface="+mn-cs"/>
            </a:endParaRPr>
          </a:p>
          <a:p>
            <a:pPr eaLnBrk="1" hangingPunct="1">
              <a:defRPr/>
            </a:pPr>
            <a:r>
              <a:rPr lang="ca-ES" sz="2400" dirty="0" smtClean="0">
                <a:cs typeface="+mn-cs"/>
              </a:rPr>
              <a:t>FEBRE &gt;3-4dia del </a:t>
            </a:r>
            <a:r>
              <a:rPr lang="ca-ES" sz="2400" dirty="0" err="1" smtClean="0">
                <a:cs typeface="+mn-cs"/>
              </a:rPr>
              <a:t>rash</a:t>
            </a:r>
            <a:r>
              <a:rPr lang="ca-ES" sz="2400" dirty="0" smtClean="0">
                <a:cs typeface="+mn-cs"/>
              </a:rPr>
              <a:t> </a:t>
            </a:r>
            <a:r>
              <a:rPr lang="ca-ES" sz="2400" dirty="0" smtClean="0">
                <a:cs typeface="+mn-cs"/>
                <a:sym typeface="Wingdings"/>
              </a:rPr>
              <a:t> sospitar </a:t>
            </a:r>
            <a:r>
              <a:rPr lang="ca-ES" sz="2400" b="1" dirty="0" smtClean="0">
                <a:cs typeface="+mn-cs"/>
                <a:sym typeface="Wingdings"/>
              </a:rPr>
              <a:t>complicació</a:t>
            </a:r>
          </a:p>
          <a:p>
            <a:pPr eaLnBrk="1" hangingPunct="1">
              <a:defRPr/>
            </a:pPr>
            <a:endParaRPr lang="ca-ES" sz="2400" dirty="0">
              <a:cs typeface="+mn-cs"/>
              <a:sym typeface="Wingdings"/>
            </a:endParaRPr>
          </a:p>
          <a:p>
            <a:pPr eaLnBrk="1" hangingPunct="1">
              <a:defRPr/>
            </a:pPr>
            <a:r>
              <a:rPr lang="ca-ES" sz="2400" dirty="0" smtClean="0">
                <a:cs typeface="+mn-cs"/>
                <a:sym typeface="Wingdings"/>
              </a:rPr>
              <a:t>IMMUNOSUPRESSIÓ TRANSITÒRIA: </a:t>
            </a:r>
            <a:r>
              <a:rPr lang="ca-ES" sz="2400" dirty="0" err="1" smtClean="0">
                <a:cs typeface="+mn-cs"/>
                <a:sym typeface="Wingdings"/>
              </a:rPr>
              <a:t>anèrgia</a:t>
            </a:r>
            <a:r>
              <a:rPr lang="ca-ES" sz="2400" dirty="0" smtClean="0">
                <a:cs typeface="+mn-cs"/>
                <a:sym typeface="Wingdings"/>
              </a:rPr>
              <a:t>, TBC </a:t>
            </a:r>
          </a:p>
          <a:p>
            <a:pPr eaLnBrk="1" hangingPunct="1">
              <a:defRPr/>
            </a:pPr>
            <a:endParaRPr lang="ca-ES" sz="2400" dirty="0">
              <a:cs typeface="+mn-cs"/>
              <a:sym typeface="Wingdings"/>
            </a:endParaRPr>
          </a:p>
          <a:p>
            <a:pPr eaLnBrk="1" hangingPunct="1">
              <a:defRPr/>
            </a:pPr>
            <a:r>
              <a:rPr lang="ca-ES" sz="2400" dirty="0" smtClean="0">
                <a:cs typeface="+mn-cs"/>
                <a:sym typeface="Wingdings"/>
              </a:rPr>
              <a:t>Immunitat per a TOTA LA VIDA</a:t>
            </a:r>
            <a:endParaRPr lang="ca-ES" sz="2000" dirty="0" smtClean="0">
              <a:cs typeface="+mn-cs"/>
              <a:sym typeface="Wingdings"/>
            </a:endParaRPr>
          </a:p>
        </p:txBody>
      </p:sp>
      <p:sp>
        <p:nvSpPr>
          <p:cNvPr id="4" name="Título 1"/>
          <p:cNvSpPr>
            <a:spLocks noGrp="1"/>
          </p:cNvSpPr>
          <p:nvPr>
            <p:ph type="title"/>
          </p:nvPr>
        </p:nvSpPr>
        <p:spPr/>
        <p:txBody>
          <a:bodyPr/>
          <a:lstStyle/>
          <a:p>
            <a:pPr eaLnBrk="1" hangingPunct="1">
              <a:defRPr/>
            </a:pPr>
            <a:r>
              <a:rPr lang="ca-ES" sz="3200" dirty="0"/>
              <a:t>4</a:t>
            </a:r>
            <a:r>
              <a:rPr lang="ca-ES" sz="3200" dirty="0" smtClean="0"/>
              <a:t>. RECUPERACIÓ</a:t>
            </a:r>
            <a:endParaRPr lang="ca-ES" sz="3200" dirty="0" smtClean="0">
              <a:cs typeface="+mj-cs"/>
            </a:endParaRPr>
          </a:p>
        </p:txBody>
      </p:sp>
      <p:sp>
        <p:nvSpPr>
          <p:cNvPr id="5" name="Rectángulo 4"/>
          <p:cNvSpPr/>
          <p:nvPr/>
        </p:nvSpPr>
        <p:spPr>
          <a:xfrm>
            <a:off x="395288" y="2420938"/>
            <a:ext cx="8137525" cy="647700"/>
          </a:xfrm>
          <a:prstGeom prst="rect">
            <a:avLst/>
          </a:prstGeom>
          <a:noFill/>
          <a:ln w="12700" cmpd="sng">
            <a:solidFill>
              <a:srgbClr val="178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54277" name="Line 5"/>
          <p:cNvSpPr>
            <a:spLocks noChangeShapeType="1"/>
          </p:cNvSpPr>
          <p:nvPr/>
        </p:nvSpPr>
        <p:spPr bwMode="auto">
          <a:xfrm>
            <a:off x="1908175" y="1196975"/>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Marcador de contenido 2"/>
          <p:cNvSpPr>
            <a:spLocks noGrp="1"/>
          </p:cNvSpPr>
          <p:nvPr>
            <p:ph idx="1"/>
          </p:nvPr>
        </p:nvSpPr>
        <p:spPr/>
        <p:txBody>
          <a:bodyPr/>
          <a:lstStyle/>
          <a:p>
            <a:r>
              <a:rPr lang="ca-ES" sz="2400" smtClean="0"/>
              <a:t>Ac anti-Xarrampió preexistents, però poc protectors</a:t>
            </a:r>
          </a:p>
          <a:p>
            <a:endParaRPr lang="ca-ES" sz="2400" smtClean="0"/>
          </a:p>
          <a:p>
            <a:r>
              <a:rPr lang="ca-ES" sz="2400" smtClean="0"/>
              <a:t>Manifestacions similars a la forma clàssica, però:</a:t>
            </a:r>
          </a:p>
          <a:p>
            <a:pPr lvl="1"/>
            <a:r>
              <a:rPr lang="ca-ES" sz="2000" smtClean="0"/>
              <a:t>Període d’incubació major: 17-21 dies</a:t>
            </a:r>
          </a:p>
          <a:p>
            <a:pPr lvl="1"/>
            <a:r>
              <a:rPr lang="ca-ES" sz="2000" smtClean="0"/>
              <a:t>Afectació atenuada</a:t>
            </a:r>
          </a:p>
          <a:p>
            <a:pPr lvl="1"/>
            <a:endParaRPr lang="ca-ES" sz="2000" smtClean="0"/>
          </a:p>
          <a:p>
            <a:r>
              <a:rPr lang="ca-ES" sz="2400" smtClean="0"/>
              <a:t>Quan? En les següents situacions: </a:t>
            </a:r>
          </a:p>
          <a:p>
            <a:pPr lvl="1"/>
            <a:r>
              <a:rPr lang="ca-ES" sz="2000" smtClean="0"/>
              <a:t>Pas transplacentari d’Ac parcialment protectors. Fins als 9mesos</a:t>
            </a:r>
          </a:p>
          <a:p>
            <a:pPr lvl="1"/>
            <a:r>
              <a:rPr lang="ca-ES" sz="2000" smtClean="0"/>
              <a:t>Receptors d’immunoglobulines</a:t>
            </a:r>
          </a:p>
          <a:p>
            <a:pPr lvl="1"/>
            <a:r>
              <a:rPr lang="ca-ES" sz="2000" smtClean="0"/>
              <a:t>Vacunació amb resposta incomplerta</a:t>
            </a:r>
          </a:p>
          <a:p>
            <a:pPr lvl="1"/>
            <a:r>
              <a:rPr lang="ca-ES" sz="2000" smtClean="0"/>
              <a:t>Prèvia infecció de xarampió</a:t>
            </a:r>
          </a:p>
        </p:txBody>
      </p:sp>
      <p:sp>
        <p:nvSpPr>
          <p:cNvPr id="4" name="Rectangle 2"/>
          <p:cNvSpPr>
            <a:spLocks noGrp="1" noChangeArrowheads="1"/>
          </p:cNvSpPr>
          <p:nvPr>
            <p:ph type="title"/>
          </p:nvPr>
        </p:nvSpPr>
        <p:spPr/>
        <p:txBody>
          <a:bodyPr/>
          <a:lstStyle/>
          <a:p>
            <a:pPr eaLnBrk="1" hangingPunct="1">
              <a:defRPr/>
            </a:pPr>
            <a:r>
              <a:rPr lang="es-ES_tradnl" sz="3200" dirty="0" smtClean="0">
                <a:cs typeface="+mj-cs"/>
              </a:rPr>
              <a:t>PRESENTACIÓ MODIFICADA</a:t>
            </a:r>
            <a:endParaRPr lang="es-ES" sz="3200" dirty="0" smtClean="0">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p:cNvSpPr>
            <a:spLocks noChangeArrowheads="1"/>
          </p:cNvSpPr>
          <p:nvPr/>
        </p:nvSpPr>
        <p:spPr bwMode="auto">
          <a:xfrm rot="10800000">
            <a:off x="1403350" y="1412875"/>
            <a:ext cx="6840538" cy="5184775"/>
          </a:xfrm>
          <a:prstGeom prst="triangle">
            <a:avLst>
              <a:gd name="adj" fmla="val 50000"/>
            </a:avLst>
          </a:prstGeom>
          <a:solidFill>
            <a:srgbClr val="178537">
              <a:alpha val="30196"/>
            </a:srgbClr>
          </a:solidFill>
          <a:ln w="9525" algn="ctr">
            <a:solidFill>
              <a:srgbClr val="178537"/>
            </a:solidFill>
            <a:miter lim="800000"/>
            <a:headEnd/>
            <a:tailEnd/>
          </a:ln>
          <a:effectLst>
            <a:outerShdw dist="23000" dir="5400000" rotWithShape="0">
              <a:srgbClr val="000000">
                <a:alpha val="34999"/>
              </a:srgbClr>
            </a:outerShdw>
          </a:effectLst>
        </p:spPr>
        <p:txBody>
          <a:bodyPr rot="10800000" anchor="ctr"/>
          <a:lstStyle/>
          <a:p>
            <a:pPr algn="ctr"/>
            <a:endParaRPr lang="ca-ES">
              <a:solidFill>
                <a:schemeClr val="bg1"/>
              </a:solidFill>
            </a:endParaRPr>
          </a:p>
        </p:txBody>
      </p:sp>
      <p:sp>
        <p:nvSpPr>
          <p:cNvPr id="2" name="Título 1"/>
          <p:cNvSpPr>
            <a:spLocks noGrp="1"/>
          </p:cNvSpPr>
          <p:nvPr>
            <p:ph type="title" idx="4294967295"/>
          </p:nvPr>
        </p:nvSpPr>
        <p:spPr/>
        <p:txBody>
          <a:bodyPr/>
          <a:lstStyle/>
          <a:p>
            <a:r>
              <a:rPr lang="ca-ES" sz="3200"/>
              <a:t>PRESENTACIÓ MODIFICADA</a:t>
            </a:r>
          </a:p>
        </p:txBody>
      </p:sp>
      <p:sp>
        <p:nvSpPr>
          <p:cNvPr id="4" name="Marcador de contenido 2"/>
          <p:cNvSpPr txBox="1">
            <a:spLocks/>
          </p:cNvSpPr>
          <p:nvPr/>
        </p:nvSpPr>
        <p:spPr bwMode="auto">
          <a:xfrm>
            <a:off x="1481138" y="1412875"/>
            <a:ext cx="6684962" cy="501650"/>
          </a:xfrm>
          <a:prstGeom prst="rect">
            <a:avLst/>
          </a:prstGeom>
          <a:noFill/>
          <a:ln w="9525">
            <a:noFill/>
            <a:miter lim="800000"/>
            <a:headEnd/>
            <a:tailEnd/>
          </a:ln>
        </p:spPr>
        <p:txBody>
          <a:bodyPr/>
          <a:lstStyle/>
          <a:p>
            <a:pPr algn="ctr">
              <a:spcBef>
                <a:spcPct val="20000"/>
              </a:spcBef>
            </a:pPr>
            <a:r>
              <a:rPr lang="ca-ES" sz="2000">
                <a:solidFill>
                  <a:schemeClr val="bg1"/>
                </a:solidFill>
              </a:rPr>
              <a:t>2ª VIRÈMIA: JUST ABANS DELS PRÒDROMS </a:t>
            </a:r>
          </a:p>
          <a:p>
            <a:pPr algn="ctr">
              <a:spcBef>
                <a:spcPct val="20000"/>
              </a:spcBef>
            </a:pPr>
            <a:endParaRPr lang="ca-ES" sz="2000">
              <a:solidFill>
                <a:schemeClr val="bg1"/>
              </a:solidFill>
            </a:endParaRPr>
          </a:p>
        </p:txBody>
      </p:sp>
      <p:cxnSp>
        <p:nvCxnSpPr>
          <p:cNvPr id="9" name="Conector recto 8"/>
          <p:cNvCxnSpPr/>
          <p:nvPr/>
        </p:nvCxnSpPr>
        <p:spPr>
          <a:xfrm>
            <a:off x="1763713" y="1844675"/>
            <a:ext cx="6192837"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2700338" y="3213100"/>
            <a:ext cx="4248150"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3348038" y="4292600"/>
            <a:ext cx="3024187"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grpSp>
        <p:nvGrpSpPr>
          <p:cNvPr id="40" name="Agrupar 39"/>
          <p:cNvGrpSpPr>
            <a:grpSpLocks/>
          </p:cNvGrpSpPr>
          <p:nvPr/>
        </p:nvGrpSpPr>
        <p:grpSpPr bwMode="auto">
          <a:xfrm>
            <a:off x="2484438" y="1916113"/>
            <a:ext cx="4383087" cy="1200150"/>
            <a:chOff x="2483768" y="1916832"/>
            <a:chExt cx="4384104" cy="1199116"/>
          </a:xfrm>
        </p:grpSpPr>
        <p:pic>
          <p:nvPicPr>
            <p:cNvPr id="209929" name="Imagen 14" descr="MEG.jpg"/>
            <p:cNvPicPr>
              <a:picLocks noChangeAspect="1"/>
            </p:cNvPicPr>
            <p:nvPr/>
          </p:nvPicPr>
          <p:blipFill>
            <a:blip r:embed="rId3"/>
            <a:srcRect/>
            <a:stretch>
              <a:fillRect/>
            </a:stretch>
          </p:blipFill>
          <p:spPr bwMode="auto">
            <a:xfrm>
              <a:off x="4412193" y="1916832"/>
              <a:ext cx="1023903" cy="1104652"/>
            </a:xfrm>
            <a:prstGeom prst="rect">
              <a:avLst/>
            </a:prstGeom>
            <a:noFill/>
            <a:ln w="9525">
              <a:noFill/>
              <a:miter lim="800000"/>
              <a:headEnd/>
              <a:tailEnd/>
            </a:ln>
          </p:spPr>
        </p:pic>
        <p:pic>
          <p:nvPicPr>
            <p:cNvPr id="209930" name="Imagen 15" descr="termometro-1.jpg"/>
            <p:cNvPicPr>
              <a:picLocks noChangeAspect="1"/>
            </p:cNvPicPr>
            <p:nvPr/>
          </p:nvPicPr>
          <p:blipFill>
            <a:blip r:embed="rId4" cstate="screen"/>
            <a:srcRect/>
            <a:stretch>
              <a:fillRect/>
            </a:stretch>
          </p:blipFill>
          <p:spPr bwMode="auto">
            <a:xfrm rot="5400000">
              <a:off x="2843869" y="1628739"/>
              <a:ext cx="981080" cy="1701282"/>
            </a:xfrm>
            <a:prstGeom prst="rect">
              <a:avLst/>
            </a:prstGeom>
            <a:noFill/>
            <a:ln w="9525">
              <a:noFill/>
              <a:miter lim="800000"/>
              <a:headEnd/>
              <a:tailEnd/>
            </a:ln>
          </p:spPr>
        </p:pic>
        <p:pic>
          <p:nvPicPr>
            <p:cNvPr id="209931" name="Imagen 16"/>
            <p:cNvPicPr>
              <a:picLocks noChangeAspect="1"/>
            </p:cNvPicPr>
            <p:nvPr/>
          </p:nvPicPr>
          <p:blipFill>
            <a:blip r:embed="rId5" cstate="screen"/>
            <a:srcRect/>
            <a:stretch>
              <a:fillRect/>
            </a:stretch>
          </p:blipFill>
          <p:spPr bwMode="auto">
            <a:xfrm>
              <a:off x="5652120" y="1916832"/>
              <a:ext cx="1199116" cy="1199116"/>
            </a:xfrm>
            <a:prstGeom prst="rect">
              <a:avLst/>
            </a:prstGeom>
            <a:solidFill>
              <a:schemeClr val="bg1"/>
            </a:solidFill>
            <a:ln w="9525">
              <a:noFill/>
              <a:miter lim="800000"/>
              <a:headEnd/>
              <a:tailEnd/>
            </a:ln>
          </p:spPr>
        </p:pic>
        <p:cxnSp>
          <p:nvCxnSpPr>
            <p:cNvPr id="19" name="Conector recto 18"/>
            <p:cNvCxnSpPr/>
            <p:nvPr/>
          </p:nvCxnSpPr>
          <p:spPr>
            <a:xfrm>
              <a:off x="5651565" y="1916832"/>
              <a:ext cx="1152792" cy="115153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flipH="1">
              <a:off x="5651565" y="1916832"/>
              <a:ext cx="1216307" cy="115153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25" name="Conector recto 24"/>
          <p:cNvCxnSpPr/>
          <p:nvPr/>
        </p:nvCxnSpPr>
        <p:spPr>
          <a:xfrm>
            <a:off x="3924300" y="5229225"/>
            <a:ext cx="1800225" cy="0"/>
          </a:xfrm>
          <a:prstGeom prst="line">
            <a:avLst/>
          </a:prstGeom>
          <a:ln>
            <a:solidFill>
              <a:srgbClr val="178537"/>
            </a:solidFill>
          </a:ln>
        </p:spPr>
        <p:style>
          <a:lnRef idx="2">
            <a:schemeClr val="accent1"/>
          </a:lnRef>
          <a:fillRef idx="0">
            <a:schemeClr val="accent1"/>
          </a:fillRef>
          <a:effectRef idx="1">
            <a:schemeClr val="accent1"/>
          </a:effectRef>
          <a:fontRef idx="minor">
            <a:schemeClr val="tx1"/>
          </a:fontRef>
        </p:style>
      </p:cxnSp>
      <p:grpSp>
        <p:nvGrpSpPr>
          <p:cNvPr id="41" name="Agrupar 40"/>
          <p:cNvGrpSpPr>
            <a:grpSpLocks/>
          </p:cNvGrpSpPr>
          <p:nvPr/>
        </p:nvGrpSpPr>
        <p:grpSpPr bwMode="auto">
          <a:xfrm>
            <a:off x="3132138" y="3284538"/>
            <a:ext cx="3265487" cy="944562"/>
            <a:chOff x="3131840" y="3284984"/>
            <a:chExt cx="3265826" cy="943860"/>
          </a:xfrm>
        </p:grpSpPr>
        <p:pic>
          <p:nvPicPr>
            <p:cNvPr id="209936" name="Imagen 4" descr="conjuntitivis.jpg"/>
            <p:cNvPicPr>
              <a:picLocks noChangeAspect="1"/>
            </p:cNvPicPr>
            <p:nvPr/>
          </p:nvPicPr>
          <p:blipFill>
            <a:blip r:embed="rId6" cstate="screen"/>
            <a:srcRect/>
            <a:stretch>
              <a:fillRect/>
            </a:stretch>
          </p:blipFill>
          <p:spPr bwMode="auto">
            <a:xfrm>
              <a:off x="3131840" y="3356992"/>
              <a:ext cx="1085381" cy="706760"/>
            </a:xfrm>
            <a:prstGeom prst="rect">
              <a:avLst/>
            </a:prstGeom>
            <a:noFill/>
            <a:ln w="9525">
              <a:noFill/>
              <a:miter lim="800000"/>
              <a:headEnd/>
              <a:tailEnd/>
            </a:ln>
          </p:spPr>
        </p:pic>
        <p:pic>
          <p:nvPicPr>
            <p:cNvPr id="209937" name="Imagen 7" descr="rinitis.jpg"/>
            <p:cNvPicPr>
              <a:picLocks noChangeAspect="1"/>
            </p:cNvPicPr>
            <p:nvPr/>
          </p:nvPicPr>
          <p:blipFill>
            <a:blip r:embed="rId7"/>
            <a:srcRect/>
            <a:stretch>
              <a:fillRect/>
            </a:stretch>
          </p:blipFill>
          <p:spPr bwMode="auto">
            <a:xfrm>
              <a:off x="4283968" y="3284984"/>
              <a:ext cx="648072" cy="899959"/>
            </a:xfrm>
            <a:prstGeom prst="rect">
              <a:avLst/>
            </a:prstGeom>
            <a:noFill/>
            <a:ln w="9525">
              <a:noFill/>
              <a:miter lim="800000"/>
              <a:headEnd/>
              <a:tailEnd/>
            </a:ln>
          </p:spPr>
        </p:pic>
        <p:pic>
          <p:nvPicPr>
            <p:cNvPr id="209938" name="Imagen 12" descr="tos seca.jpg"/>
            <p:cNvPicPr>
              <a:picLocks noChangeAspect="1"/>
            </p:cNvPicPr>
            <p:nvPr/>
          </p:nvPicPr>
          <p:blipFill>
            <a:blip r:embed="rId8"/>
            <a:srcRect/>
            <a:stretch>
              <a:fillRect/>
            </a:stretch>
          </p:blipFill>
          <p:spPr bwMode="auto">
            <a:xfrm>
              <a:off x="5076056" y="3284984"/>
              <a:ext cx="1321610" cy="943860"/>
            </a:xfrm>
            <a:prstGeom prst="rect">
              <a:avLst/>
            </a:prstGeom>
            <a:noFill/>
            <a:ln w="9525">
              <a:noFill/>
              <a:miter lim="800000"/>
              <a:headEnd/>
              <a:tailEnd/>
            </a:ln>
          </p:spPr>
        </p:pic>
      </p:grpSp>
      <p:grpSp>
        <p:nvGrpSpPr>
          <p:cNvPr id="209939" name="Group 19"/>
          <p:cNvGrpSpPr>
            <a:grpSpLocks/>
          </p:cNvGrpSpPr>
          <p:nvPr/>
        </p:nvGrpSpPr>
        <p:grpSpPr bwMode="auto">
          <a:xfrm>
            <a:off x="395288" y="1196975"/>
            <a:ext cx="936625" cy="5400675"/>
            <a:chOff x="249" y="754"/>
            <a:chExt cx="590" cy="3402"/>
          </a:xfrm>
        </p:grpSpPr>
        <p:sp>
          <p:nvSpPr>
            <p:cNvPr id="7" name="Marcador de contenido 2"/>
            <p:cNvSpPr txBox="1">
              <a:spLocks/>
            </p:cNvSpPr>
            <p:nvPr/>
          </p:nvSpPr>
          <p:spPr bwMode="auto">
            <a:xfrm rot="16200000" flipH="1">
              <a:off x="-1239" y="2242"/>
              <a:ext cx="3402" cy="426"/>
            </a:xfrm>
            <a:prstGeom prst="rect">
              <a:avLst/>
            </a:prstGeom>
            <a:solidFill>
              <a:schemeClr val="bg1"/>
            </a:solidFill>
            <a:ln w="9525">
              <a:solidFill>
                <a:srgbClr val="178537"/>
              </a:solidFill>
              <a:miter lim="800000"/>
              <a:headEnd/>
              <a:tailEnd/>
            </a:ln>
          </p:spPr>
          <p:txBody>
            <a:bodyPr/>
            <a:lstStyle/>
            <a:p>
              <a:pPr algn="ctr">
                <a:spcBef>
                  <a:spcPct val="20000"/>
                </a:spcBef>
              </a:pPr>
              <a:r>
                <a:rPr lang="ca-ES" sz="3200"/>
                <a:t>DURADA: 17-21 DIES </a:t>
              </a:r>
            </a:p>
          </p:txBody>
        </p:sp>
        <p:cxnSp>
          <p:nvCxnSpPr>
            <p:cNvPr id="18" name="Conector recto de flecha 17"/>
            <p:cNvCxnSpPr/>
            <p:nvPr/>
          </p:nvCxnSpPr>
          <p:spPr>
            <a:xfrm>
              <a:off x="839" y="754"/>
              <a:ext cx="0" cy="3357"/>
            </a:xfrm>
            <a:prstGeom prst="straightConnector1">
              <a:avLst/>
            </a:prstGeom>
            <a:ln w="76200" cmpd="sng">
              <a:solidFill>
                <a:srgbClr val="178537"/>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1" name="Agrupar 30"/>
          <p:cNvGrpSpPr>
            <a:grpSpLocks/>
          </p:cNvGrpSpPr>
          <p:nvPr/>
        </p:nvGrpSpPr>
        <p:grpSpPr bwMode="auto">
          <a:xfrm>
            <a:off x="4211638" y="4292600"/>
            <a:ext cx="1323975" cy="936625"/>
            <a:chOff x="2095500" y="0"/>
            <a:chExt cx="4953000" cy="4543291"/>
          </a:xfrm>
        </p:grpSpPr>
        <p:pic>
          <p:nvPicPr>
            <p:cNvPr id="209943" name="Imagen 22" descr="boca.gif"/>
            <p:cNvPicPr>
              <a:picLocks noChangeAspect="1"/>
            </p:cNvPicPr>
            <p:nvPr/>
          </p:nvPicPr>
          <p:blipFill>
            <a:blip r:embed="rId9" cstate="screen"/>
            <a:srcRect/>
            <a:stretch>
              <a:fillRect/>
            </a:stretch>
          </p:blipFill>
          <p:spPr bwMode="auto">
            <a:xfrm>
              <a:off x="2095500" y="0"/>
              <a:ext cx="4953000" cy="4543291"/>
            </a:xfrm>
            <a:prstGeom prst="rect">
              <a:avLst/>
            </a:prstGeom>
            <a:noFill/>
            <a:ln w="9525">
              <a:noFill/>
              <a:miter lim="800000"/>
              <a:headEnd/>
              <a:tailEnd/>
            </a:ln>
          </p:spPr>
        </p:pic>
        <p:sp>
          <p:nvSpPr>
            <p:cNvPr id="24" name="Elipse 23"/>
            <p:cNvSpPr/>
            <p:nvPr/>
          </p:nvSpPr>
          <p:spPr>
            <a:xfrm>
              <a:off x="2701263" y="2348653"/>
              <a:ext cx="213799" cy="1463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6" name="Elipse 25"/>
            <p:cNvSpPr/>
            <p:nvPr/>
          </p:nvSpPr>
          <p:spPr>
            <a:xfrm>
              <a:off x="3134797" y="2279346"/>
              <a:ext cx="213799" cy="1386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7" name="Elipse 26"/>
            <p:cNvSpPr/>
            <p:nvPr/>
          </p:nvSpPr>
          <p:spPr>
            <a:xfrm>
              <a:off x="4067198" y="1701811"/>
              <a:ext cx="219736" cy="14630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8" name="Elipse 27"/>
            <p:cNvSpPr/>
            <p:nvPr/>
          </p:nvSpPr>
          <p:spPr>
            <a:xfrm>
              <a:off x="3277329" y="1848118"/>
              <a:ext cx="213799" cy="1386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29" name="Elipse 28"/>
            <p:cNvSpPr/>
            <p:nvPr/>
          </p:nvSpPr>
          <p:spPr>
            <a:xfrm>
              <a:off x="6157673" y="2202341"/>
              <a:ext cx="213799" cy="14631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sp>
          <p:nvSpPr>
            <p:cNvPr id="30" name="Elipse 29"/>
            <p:cNvSpPr/>
            <p:nvPr/>
          </p:nvSpPr>
          <p:spPr>
            <a:xfrm flipV="1">
              <a:off x="5652869" y="1771113"/>
              <a:ext cx="314761" cy="2618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grpSp>
        <p:nvGrpSpPr>
          <p:cNvPr id="42" name="Agrupar 41"/>
          <p:cNvGrpSpPr>
            <a:grpSpLocks/>
          </p:cNvGrpSpPr>
          <p:nvPr/>
        </p:nvGrpSpPr>
        <p:grpSpPr bwMode="auto">
          <a:xfrm>
            <a:off x="4140200" y="5373688"/>
            <a:ext cx="1511300" cy="955675"/>
            <a:chOff x="4139952" y="5373216"/>
            <a:chExt cx="1512168" cy="956918"/>
          </a:xfrm>
        </p:grpSpPr>
        <p:pic>
          <p:nvPicPr>
            <p:cNvPr id="209951" name="Imagen 32" descr="linfadenopatias.bmp"/>
            <p:cNvPicPr>
              <a:picLocks noChangeAspect="1"/>
            </p:cNvPicPr>
            <p:nvPr/>
          </p:nvPicPr>
          <p:blipFill>
            <a:blip r:embed="rId10"/>
            <a:srcRect/>
            <a:stretch>
              <a:fillRect/>
            </a:stretch>
          </p:blipFill>
          <p:spPr bwMode="auto">
            <a:xfrm>
              <a:off x="4139952" y="5373216"/>
              <a:ext cx="646216" cy="929574"/>
            </a:xfrm>
            <a:prstGeom prst="rect">
              <a:avLst/>
            </a:prstGeom>
            <a:noFill/>
            <a:ln w="9525">
              <a:noFill/>
              <a:miter lim="800000"/>
              <a:headEnd/>
              <a:tailEnd/>
            </a:ln>
          </p:spPr>
        </p:pic>
        <p:pic>
          <p:nvPicPr>
            <p:cNvPr id="209952" name="Imagen 33" descr="esplenomegalia.jpg"/>
            <p:cNvPicPr>
              <a:picLocks noChangeAspect="1"/>
            </p:cNvPicPr>
            <p:nvPr/>
          </p:nvPicPr>
          <p:blipFill>
            <a:blip r:embed="rId11"/>
            <a:srcRect/>
            <a:stretch>
              <a:fillRect/>
            </a:stretch>
          </p:blipFill>
          <p:spPr bwMode="auto">
            <a:xfrm>
              <a:off x="4932040" y="5373216"/>
              <a:ext cx="720080" cy="956918"/>
            </a:xfrm>
            <a:prstGeom prst="rect">
              <a:avLst/>
            </a:prstGeom>
            <a:noFill/>
            <a:ln w="9525">
              <a:noFill/>
              <a:miter lim="800000"/>
              <a:headEnd/>
              <a:tailEnd/>
            </a:ln>
          </p:spPr>
        </p:pic>
      </p:grpSp>
      <p:sp>
        <p:nvSpPr>
          <p:cNvPr id="209953" name="Line 33"/>
          <p:cNvSpPr>
            <a:spLocks noChangeShapeType="1"/>
          </p:cNvSpPr>
          <p:nvPr/>
        </p:nvSpPr>
        <p:spPr bwMode="auto">
          <a:xfrm>
            <a:off x="1908175" y="908050"/>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7" name="Group 47"/>
          <p:cNvGraphicFramePr>
            <a:graphicFrameLocks noGrp="1"/>
          </p:cNvGraphicFramePr>
          <p:nvPr/>
        </p:nvGraphicFramePr>
        <p:xfrm>
          <a:off x="971550" y="981075"/>
          <a:ext cx="7200900" cy="5467356"/>
        </p:xfrm>
        <a:graphic>
          <a:graphicData uri="http://schemas.openxmlformats.org/drawingml/2006/table">
            <a:tbl>
              <a:tblPr/>
              <a:tblGrid>
                <a:gridCol w="3521075"/>
                <a:gridCol w="3679825"/>
              </a:tblGrid>
              <a:tr h="4571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2400" b="1" i="0" u="none" strike="noStrike" cap="none" normalizeH="0" baseline="0">
                          <a:ln>
                            <a:noFill/>
                          </a:ln>
                          <a:solidFill>
                            <a:srgbClr val="FFFFFF"/>
                          </a:solidFill>
                          <a:effectLst/>
                          <a:latin typeface="Arial" charset="0"/>
                          <a:ea typeface="ＭＳ Ｐゴシック" charset="0"/>
                          <a:cs typeface="ＭＳ Ｐゴシック" charset="0"/>
                        </a:rPr>
                        <a:t>FASE PRODRÒMICA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2400" b="1" i="0" u="none" strike="noStrike" cap="none" normalizeH="0" baseline="0">
                          <a:ln>
                            <a:noFill/>
                          </a:ln>
                          <a:solidFill>
                            <a:srgbClr val="FFFFFF"/>
                          </a:solidFill>
                          <a:effectLst/>
                          <a:latin typeface="Arial" charset="0"/>
                          <a:ea typeface="ＭＳ Ｐゴシック" charset="0"/>
                          <a:cs typeface="ＭＳ Ｐゴシック" charset="0"/>
                        </a:rPr>
                        <a:t>FASE EXANTEMÀTICA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Refredat comú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Mycoplasma pneumoniae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Virus respiratoris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Roseola infantum (HHV-6)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Dengue (pròdroms)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Eritema infecciós (Pv. B19)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Taques</a:t>
                      </a: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sym typeface="Wingdings" charset="0"/>
                        </a:rPr>
                        <a:t> de Fordyce</a:t>
                      </a: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Rubèola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Sdr. Reiter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Enterovirus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Febre muntanyes Rocalloses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Mononucleosi infecciosa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Escarlatina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Malaltia de Kawasaki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Síndrome del xoc tòxic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Dengue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417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a:ln>
                            <a:noFill/>
                          </a:ln>
                          <a:solidFill>
                            <a:srgbClr val="000000"/>
                          </a:solidFill>
                          <a:effectLst/>
                          <a:latin typeface="Arial" charset="0"/>
                          <a:ea typeface="ＭＳ Ｐゴシック" charset="0"/>
                          <a:cs typeface="ＭＳ Ｐゴシック" charset="0"/>
                        </a:rPr>
                        <a:t>Erupció per fàrmacs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bl>
          </a:graphicData>
        </a:graphic>
      </p:graphicFrame>
      <p:sp>
        <p:nvSpPr>
          <p:cNvPr id="58413" name="CuadroTexto 3"/>
          <p:cNvSpPr txBox="1">
            <a:spLocks noChangeArrowheads="1"/>
          </p:cNvSpPr>
          <p:nvPr/>
        </p:nvSpPr>
        <p:spPr bwMode="auto">
          <a:xfrm>
            <a:off x="1331913" y="260350"/>
            <a:ext cx="6335712" cy="585788"/>
          </a:xfrm>
          <a:prstGeom prst="rect">
            <a:avLst/>
          </a:prstGeom>
          <a:noFill/>
          <a:ln w="9525">
            <a:noFill/>
            <a:miter lim="800000"/>
            <a:headEnd/>
            <a:tailEnd/>
          </a:ln>
        </p:spPr>
        <p:txBody>
          <a:bodyPr>
            <a:spAutoFit/>
          </a:bodyPr>
          <a:lstStyle/>
          <a:p>
            <a:pPr algn="ctr"/>
            <a:r>
              <a:rPr lang="ca-ES" sz="3200"/>
              <a:t>DIAGNÒSTIC DIFERENCIAL</a:t>
            </a:r>
          </a:p>
        </p:txBody>
      </p:sp>
      <p:sp>
        <p:nvSpPr>
          <p:cNvPr id="41008" name="Text Box 48"/>
          <p:cNvSpPr txBox="1">
            <a:spLocks noChangeArrowheads="1"/>
          </p:cNvSpPr>
          <p:nvPr/>
        </p:nvSpPr>
        <p:spPr bwMode="auto">
          <a:xfrm rot="-1910730">
            <a:off x="-123825" y="2498725"/>
            <a:ext cx="9324975" cy="1931988"/>
          </a:xfrm>
          <a:prstGeom prst="rect">
            <a:avLst/>
          </a:prstGeom>
          <a:solidFill>
            <a:schemeClr val="bg1">
              <a:alpha val="81000"/>
            </a:schemeClr>
          </a:solidFill>
          <a:ln w="57150" cmpd="thickThin">
            <a:solidFill>
              <a:srgbClr val="FF3300"/>
            </a:solidFill>
            <a:miter lim="800000"/>
            <a:headEnd/>
            <a:tailEnd/>
          </a:ln>
        </p:spPr>
        <p:txBody>
          <a:bodyPr>
            <a:spAutoFit/>
          </a:bodyPr>
          <a:lstStyle/>
          <a:p>
            <a:pPr>
              <a:spcBef>
                <a:spcPct val="50000"/>
              </a:spcBef>
            </a:pPr>
            <a:r>
              <a:rPr lang="ca-ES" sz="11700">
                <a:solidFill>
                  <a:srgbClr val="FF3300"/>
                </a:solidFill>
              </a:rPr>
              <a:t>ANAMNESIS</a:t>
            </a:r>
            <a:endParaRPr lang="es-ES" sz="117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91" name="Group 147"/>
          <p:cNvGraphicFramePr>
            <a:graphicFrameLocks noGrp="1"/>
          </p:cNvGraphicFramePr>
          <p:nvPr/>
        </p:nvGraphicFramePr>
        <p:xfrm>
          <a:off x="250825" y="981075"/>
          <a:ext cx="8712200" cy="4846320"/>
        </p:xfrm>
        <a:graphic>
          <a:graphicData uri="http://schemas.openxmlformats.org/drawingml/2006/table">
            <a:tbl>
              <a:tblPr/>
              <a:tblGrid>
                <a:gridCol w="1657350"/>
                <a:gridCol w="3743325"/>
                <a:gridCol w="3311525"/>
              </a:tblGrid>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bg1"/>
                          </a:solidFill>
                          <a:effectLst/>
                          <a:latin typeface="Arial" pitchFamily="34" charset="0"/>
                          <a:ea typeface="ＭＳ Ｐゴシック" pitchFamily="34" charset="-128"/>
                        </a:rPr>
                        <a:t>TOXICODÈRMIA</a:t>
                      </a:r>
                      <a:endParaRPr kumimoji="0" lang="es-ES" sz="24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bg1"/>
                          </a:solidFill>
                          <a:effectLst/>
                          <a:latin typeface="Arial" pitchFamily="34" charset="0"/>
                          <a:ea typeface="ＭＳ Ｐゴシック" pitchFamily="34" charset="-128"/>
                        </a:rPr>
                        <a:t>RASH VÍRIC</a:t>
                      </a:r>
                      <a:endParaRPr kumimoji="0" lang="es-ES" sz="24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178537"/>
                    </a:solidFill>
                  </a:tcPr>
                </a:tc>
              </a:tr>
              <a:tr h="406400">
                <a:tc row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bg1"/>
                          </a:solidFill>
                          <a:effectLst/>
                          <a:latin typeface="Arial" pitchFamily="34" charset="0"/>
                          <a:ea typeface="ＭＳ Ｐゴシック" pitchFamily="34" charset="-128"/>
                        </a:rPr>
                        <a:t>CLÍNICA</a:t>
                      </a:r>
                      <a:endParaRPr kumimoji="0" lang="es-ES" sz="24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itchFamily="34" charset="0"/>
                          <a:ea typeface="ＭＳ Ｐゴシック" pitchFamily="34" charset="-128"/>
                        </a:rPr>
                        <a:t>Latència 3 setmanes</a:t>
                      </a:r>
                      <a:endParaRPr kumimoji="0" lang="es-ES" sz="2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itchFamily="34" charset="0"/>
                          <a:ea typeface="ＭＳ Ｐゴシック" pitchFamily="34" charset="-128"/>
                        </a:rPr>
                        <a:t>Latència Molt variable</a:t>
                      </a:r>
                      <a:endParaRPr kumimoji="0" lang="es-ES" sz="2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Màculo-pàpules, eritematoses, confluents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itchFamily="34" charset="0"/>
                          <a:ea typeface="ＭＳ Ｐゴシック" pitchFamily="34" charset="-128"/>
                        </a:rPr>
                        <a:t>Variable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Tota la superfície corporal, simètric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Variable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Pruriginós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itchFamily="34" charset="0"/>
                          <a:ea typeface="ＭＳ Ｐゴシック" pitchFamily="34" charset="-128"/>
                        </a:rPr>
                        <a:t>No prurginioses</a:t>
                      </a:r>
                      <a:endParaRPr kumimoji="0" lang="ca-ES" sz="2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Febre, linfadenopaties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MEG</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bg1"/>
                          </a:solidFill>
                          <a:effectLst/>
                          <a:latin typeface="Arial" pitchFamily="34" charset="0"/>
                          <a:ea typeface="ＭＳ Ｐゴシック" pitchFamily="34" charset="-128"/>
                        </a:rPr>
                        <a:t>PROVES COMPL.</a:t>
                      </a:r>
                      <a:endParaRPr kumimoji="0" lang="ca-ES" sz="24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Hemograma (esosinofilia)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Hemograma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Funció hepàtica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Funció hepàtica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sz="2400" b="0" i="0" u="none" strike="noStrike" cap="none" normalizeH="0" baseline="0" smtClean="0">
                          <a:ln>
                            <a:noFill/>
                          </a:ln>
                          <a:solidFill>
                            <a:schemeClr val="tx1"/>
                          </a:solidFill>
                          <a:effectLst/>
                          <a:latin typeface="Arial" pitchFamily="34" charset="0"/>
                          <a:ea typeface="ＭＳ Ｐゴシック" pitchFamily="34" charset="-128"/>
                        </a:rPr>
                        <a:t>Biòpsia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s-ES_tradnl" sz="3200" dirty="0" smtClean="0">
                <a:cs typeface="+mj-cs"/>
              </a:rPr>
              <a:t>PRESENTACIÓ ATÍPICA</a:t>
            </a:r>
            <a:endParaRPr lang="es-ES" sz="3200" dirty="0" smtClean="0">
              <a:cs typeface="+mj-cs"/>
            </a:endParaRPr>
          </a:p>
        </p:txBody>
      </p:sp>
      <p:sp>
        <p:nvSpPr>
          <p:cNvPr id="60418" name="Marcador de contenido 2"/>
          <p:cNvSpPr>
            <a:spLocks noGrp="1"/>
          </p:cNvSpPr>
          <p:nvPr>
            <p:ph idx="1"/>
          </p:nvPr>
        </p:nvSpPr>
        <p:spPr/>
        <p:txBody>
          <a:bodyPr/>
          <a:lstStyle/>
          <a:p>
            <a:pPr marL="342900" lvl="1" indent="-342900">
              <a:buFontTx/>
              <a:buChar char="•"/>
            </a:pPr>
            <a:r>
              <a:rPr lang="ca-ES" sz="2400" smtClean="0"/>
              <a:t>Vacuna del virus mort + exposició al virus salvatge</a:t>
            </a:r>
          </a:p>
          <a:p>
            <a:pPr marL="342900" lvl="1" indent="-342900">
              <a:buFontTx/>
              <a:buChar char="•"/>
            </a:pPr>
            <a:endParaRPr lang="ca-ES" sz="2400" smtClean="0"/>
          </a:p>
          <a:p>
            <a:pPr marL="342900" lvl="1" indent="-342900">
              <a:buFontTx/>
              <a:buChar char="•"/>
            </a:pPr>
            <a:r>
              <a:rPr lang="ca-ES" sz="2400" smtClean="0"/>
              <a:t>Ara molt poc freqüent</a:t>
            </a:r>
            <a:r>
              <a:rPr lang="ca-ES" sz="2000" smtClean="0"/>
              <a:t>. NO ÉS CONTAGIÓS</a:t>
            </a:r>
          </a:p>
          <a:p>
            <a:endParaRPr lang="ca-ES" sz="2400" smtClean="0"/>
          </a:p>
          <a:p>
            <a:r>
              <a:rPr lang="ca-ES" sz="2400" smtClean="0"/>
              <a:t>Manifestacions:</a:t>
            </a:r>
          </a:p>
          <a:p>
            <a:pPr marL="342900" lvl="1" indent="-342900"/>
            <a:r>
              <a:rPr lang="ca-ES" sz="2000" smtClean="0"/>
              <a:t>Període d’incubació 7-14 dies</a:t>
            </a:r>
          </a:p>
          <a:p>
            <a:pPr marL="342900" lvl="1" indent="-342900"/>
            <a:r>
              <a:rPr lang="ca-ES" sz="2000" smtClean="0"/>
              <a:t>Febre alta + cefalea + tos seca i dolor pleurític </a:t>
            </a:r>
          </a:p>
          <a:p>
            <a:pPr marL="342900" lvl="1" indent="-342900"/>
            <a:r>
              <a:rPr lang="ca-ES" sz="2000" smtClean="0"/>
              <a:t>Exantema: maculopapular, extensió caudo-cefàlica! Vesicular, petequial, purpúric, urticarial </a:t>
            </a:r>
          </a:p>
          <a:p>
            <a:pPr marL="342900" lvl="1" indent="-342900"/>
            <a:r>
              <a:rPr lang="ca-ES" sz="2000" smtClean="0"/>
              <a:t>Rx tòrax: nòduls pulmonars i limfadenopaties hiliars</a:t>
            </a:r>
          </a:p>
          <a:p>
            <a:pPr marL="342900" lvl="1" indent="-342900"/>
            <a:endParaRPr lang="ca-ES" sz="2000"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s-ES_tradnl" sz="3200" dirty="0" smtClean="0">
                <a:cs typeface="+mj-cs"/>
              </a:rPr>
              <a:t>PRESENTACIÓ ATÍPICA</a:t>
            </a:r>
            <a:endParaRPr lang="es-ES" sz="3200" dirty="0" smtClean="0">
              <a:cs typeface="+mj-cs"/>
            </a:endParaRPr>
          </a:p>
        </p:txBody>
      </p:sp>
      <p:sp>
        <p:nvSpPr>
          <p:cNvPr id="5" name="Marcador de contenido 2"/>
          <p:cNvSpPr>
            <a:spLocks noGrp="1"/>
          </p:cNvSpPr>
          <p:nvPr>
            <p:ph idx="1"/>
          </p:nvPr>
        </p:nvSpPr>
        <p:spPr/>
        <p:txBody>
          <a:bodyPr/>
          <a:lstStyle/>
          <a:p>
            <a:pPr marL="342900" lvl="1" indent="-342900">
              <a:buFontTx/>
              <a:buChar char="•"/>
              <a:defRPr/>
            </a:pPr>
            <a:r>
              <a:rPr lang="ca-ES" sz="2400" dirty="0">
                <a:cs typeface="ＭＳ Ｐゴシック" charset="0"/>
              </a:rPr>
              <a:t>C</a:t>
            </a:r>
            <a:r>
              <a:rPr lang="ca-ES" sz="2400" dirty="0" smtClean="0">
                <a:cs typeface="ＭＳ Ｐゴシック" charset="0"/>
              </a:rPr>
              <a:t>omplicacions severes freqüents</a:t>
            </a:r>
          </a:p>
          <a:p>
            <a:pPr marL="742950" lvl="2" indent="-342900">
              <a:defRPr/>
            </a:pPr>
            <a:r>
              <a:rPr lang="ca-ES" sz="2000" dirty="0" err="1" smtClean="0">
                <a:cs typeface="ＭＳ Ｐゴシック" charset="0"/>
              </a:rPr>
              <a:t>Distrés</a:t>
            </a:r>
            <a:r>
              <a:rPr lang="ca-ES" sz="2000" dirty="0" smtClean="0">
                <a:cs typeface="ＭＳ Ｐゴシック" charset="0"/>
              </a:rPr>
              <a:t> respiratori</a:t>
            </a:r>
          </a:p>
          <a:p>
            <a:pPr marL="742950" lvl="2" indent="-342900">
              <a:defRPr/>
            </a:pPr>
            <a:r>
              <a:rPr lang="ca-ES" sz="2000" dirty="0" smtClean="0">
                <a:cs typeface="ＭＳ Ｐゴシック" charset="0"/>
              </a:rPr>
              <a:t>Edema perifèric</a:t>
            </a:r>
          </a:p>
          <a:p>
            <a:pPr marL="742950" lvl="2" indent="-342900">
              <a:defRPr/>
            </a:pPr>
            <a:r>
              <a:rPr lang="ca-ES" sz="2000" dirty="0" err="1" smtClean="0">
                <a:cs typeface="ＭＳ Ｐゴシック" charset="0"/>
              </a:rPr>
              <a:t>Hepatoesplenomegàlia</a:t>
            </a:r>
            <a:endParaRPr lang="ca-ES" sz="2000" dirty="0" smtClean="0">
              <a:cs typeface="ＭＳ Ｐゴシック" charset="0"/>
            </a:endParaRPr>
          </a:p>
          <a:p>
            <a:pPr marL="742950" lvl="2" indent="-342900">
              <a:defRPr/>
            </a:pPr>
            <a:r>
              <a:rPr lang="ca-ES" sz="2000" dirty="0" smtClean="0">
                <a:cs typeface="ＭＳ Ｐゴシック" charset="0"/>
              </a:rPr>
              <a:t>Símptomes neurològics: </a:t>
            </a:r>
            <a:r>
              <a:rPr lang="ca-ES" sz="2000" dirty="0" err="1" smtClean="0">
                <a:cs typeface="ＭＳ Ｐゴシック" charset="0"/>
              </a:rPr>
              <a:t>parestesies</a:t>
            </a:r>
            <a:r>
              <a:rPr lang="ca-ES" sz="2000" dirty="0" smtClean="0">
                <a:cs typeface="ＭＳ Ｐゴシック" charset="0"/>
              </a:rPr>
              <a:t>, </a:t>
            </a:r>
            <a:r>
              <a:rPr lang="ca-ES" sz="2000" dirty="0" err="1" smtClean="0">
                <a:cs typeface="ＭＳ Ｐゴシック" charset="0"/>
              </a:rPr>
              <a:t>hiperestesies</a:t>
            </a:r>
            <a:endParaRPr lang="ca-ES" sz="2000" dirty="0" smtClean="0">
              <a:cs typeface="ＭＳ Ｐゴシック" charset="0"/>
            </a:endParaRPr>
          </a:p>
          <a:p>
            <a:pPr marL="742950" lvl="2" indent="-342900">
              <a:defRPr/>
            </a:pPr>
            <a:endParaRPr lang="ca-ES" sz="2000" dirty="0" smtClean="0">
              <a:cs typeface="ＭＳ Ｐゴシック" charset="0"/>
            </a:endParaRPr>
          </a:p>
          <a:p>
            <a:pPr>
              <a:defRPr/>
            </a:pPr>
            <a:r>
              <a:rPr lang="ca-ES" sz="2400" dirty="0" smtClean="0"/>
              <a:t>Laboratori: </a:t>
            </a:r>
            <a:r>
              <a:rPr lang="ca-ES" sz="2000" dirty="0" smtClean="0"/>
              <a:t>Previ a l’exantema: </a:t>
            </a:r>
            <a:r>
              <a:rPr lang="ca-ES" sz="2000" dirty="0" err="1" smtClean="0"/>
              <a:t>IgM</a:t>
            </a:r>
            <a:r>
              <a:rPr lang="ca-ES" sz="2000" dirty="0" smtClean="0"/>
              <a:t> &lt; 1:5; Dia 10: </a:t>
            </a:r>
            <a:r>
              <a:rPr lang="ca-ES" sz="2000" dirty="0" err="1" smtClean="0"/>
              <a:t>IgM</a:t>
            </a:r>
            <a:r>
              <a:rPr lang="ca-ES" sz="2000" dirty="0" smtClean="0"/>
              <a:t> &gt;= 1:128</a:t>
            </a:r>
          </a:p>
          <a:p>
            <a:pPr marL="0" indent="0">
              <a:buFontTx/>
              <a:buNone/>
              <a:defRPr/>
            </a:pPr>
            <a:r>
              <a:rPr lang="ca-ES" sz="2000" dirty="0"/>
              <a:t> </a:t>
            </a:r>
            <a:r>
              <a:rPr lang="ca-ES" sz="2000" dirty="0" smtClean="0"/>
              <a:t>                          </a:t>
            </a:r>
            <a:r>
              <a:rPr lang="ca-ES" sz="2000" dirty="0" err="1" smtClean="0"/>
              <a:t>Transaminasitis</a:t>
            </a:r>
            <a:endParaRPr lang="ca-ES" sz="2000" dirty="0" smtClean="0"/>
          </a:p>
          <a:p>
            <a:pPr marL="0" indent="0">
              <a:buFontTx/>
              <a:buNone/>
              <a:defRPr/>
            </a:pPr>
            <a:endParaRPr lang="ca-ES" sz="800" dirty="0"/>
          </a:p>
          <a:p>
            <a:pPr>
              <a:defRPr/>
            </a:pPr>
            <a:r>
              <a:rPr lang="ca-ES" sz="2400" dirty="0" smtClean="0"/>
              <a:t>Diagnòstic diferencial:</a:t>
            </a:r>
          </a:p>
          <a:p>
            <a:pPr lvl="1">
              <a:defRPr/>
            </a:pPr>
            <a:r>
              <a:rPr lang="ca-ES" sz="2000" dirty="0" smtClean="0"/>
              <a:t>VVZ, </a:t>
            </a:r>
            <a:r>
              <a:rPr lang="ca-ES" sz="2000" dirty="0" err="1" smtClean="0"/>
              <a:t>Mycoplasma</a:t>
            </a:r>
            <a:r>
              <a:rPr lang="ca-ES" sz="2000" dirty="0" smtClean="0"/>
              <a:t> </a:t>
            </a:r>
            <a:r>
              <a:rPr lang="ca-ES" sz="2000" dirty="0" err="1" smtClean="0"/>
              <a:t>pneumoniae</a:t>
            </a:r>
            <a:r>
              <a:rPr lang="ca-ES" sz="2000" dirty="0" smtClean="0"/>
              <a:t>, Febre M. Rocoses, Escarlatina, Meningococcèmia, Vasculitis </a:t>
            </a:r>
            <a:r>
              <a:rPr lang="ca-ES" sz="2000" dirty="0" err="1" smtClean="0"/>
              <a:t>IgA</a:t>
            </a:r>
            <a:r>
              <a:rPr lang="ca-ES" sz="2000" dirty="0" smtClean="0"/>
              <a:t> (S-H), </a:t>
            </a:r>
            <a:r>
              <a:rPr lang="ca-ES" sz="2000" dirty="0" err="1" smtClean="0"/>
              <a:t>Toxicodermia</a:t>
            </a:r>
            <a:r>
              <a:rPr lang="ca-ES" sz="2000" dirty="0" smtClean="0"/>
              <a:t> </a:t>
            </a:r>
            <a:r>
              <a:rPr lang="ca-ES" sz="2000" dirty="0" err="1" smtClean="0"/>
              <a:t>induida</a:t>
            </a:r>
            <a:r>
              <a:rPr lang="ca-ES" sz="2000" dirty="0" smtClean="0"/>
              <a:t> per fàrmacs, </a:t>
            </a:r>
            <a:r>
              <a:rPr lang="ca-ES" sz="2000" dirty="0" err="1" smtClean="0"/>
              <a:t>Sdr</a:t>
            </a:r>
            <a:r>
              <a:rPr lang="ca-ES" sz="2000" dirty="0" smtClean="0"/>
              <a:t>. xoc tòxic</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4514" name="Marcador de contenido 2" descr="urgencies.jpg"/>
          <p:cNvPicPr>
            <a:picLocks noGrp="1" noChangeAspect="1"/>
          </p:cNvPicPr>
          <p:nvPr>
            <p:ph/>
          </p:nvPr>
        </p:nvPicPr>
        <p:blipFill>
          <a:blip r:embed="rId3"/>
          <a:srcRect/>
          <a:stretch>
            <a:fillRect/>
          </a:stretch>
        </p:blipFill>
        <p:spPr>
          <a:xfrm>
            <a:off x="107950" y="260350"/>
            <a:ext cx="8974138" cy="6381750"/>
          </a:xfrm>
        </p:spPr>
      </p:pic>
      <p:sp>
        <p:nvSpPr>
          <p:cNvPr id="64515" name="CuadroTexto 3"/>
          <p:cNvSpPr txBox="1">
            <a:spLocks noChangeArrowheads="1"/>
          </p:cNvSpPr>
          <p:nvPr/>
        </p:nvSpPr>
        <p:spPr bwMode="auto">
          <a:xfrm>
            <a:off x="1547813" y="549275"/>
            <a:ext cx="5903912" cy="646113"/>
          </a:xfrm>
          <a:prstGeom prst="rect">
            <a:avLst/>
          </a:prstGeom>
          <a:noFill/>
          <a:ln w="9525">
            <a:noFill/>
            <a:miter lim="800000"/>
            <a:headEnd/>
            <a:tailEnd/>
          </a:ln>
        </p:spPr>
        <p:txBody>
          <a:bodyPr>
            <a:spAutoFit/>
          </a:bodyPr>
          <a:lstStyle/>
          <a:p>
            <a:pPr algn="ctr"/>
            <a:r>
              <a:rPr lang="ca-ES" sz="3600" b="1">
                <a:solidFill>
                  <a:srgbClr val="FFFFFF"/>
                </a:solidFill>
              </a:rPr>
              <a:t>DIAGNÒSTIC</a:t>
            </a:r>
          </a:p>
        </p:txBody>
      </p:sp>
      <p:pic>
        <p:nvPicPr>
          <p:cNvPr id="64517" name="Marcador de contenido 2" descr="urgencies.jpg"/>
          <p:cNvPicPr>
            <a:picLocks noChangeAspect="1"/>
          </p:cNvPicPr>
          <p:nvPr/>
        </p:nvPicPr>
        <p:blipFill>
          <a:blip r:embed="rId4"/>
          <a:srcRect/>
          <a:stretch>
            <a:fillRect/>
          </a:stretch>
        </p:blipFill>
        <p:spPr bwMode="auto">
          <a:xfrm>
            <a:off x="190500" y="3716338"/>
            <a:ext cx="2573338"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Imagen 4" descr="sangre.jpg"/>
          <p:cNvPicPr>
            <a:picLocks noChangeAspect="1"/>
          </p:cNvPicPr>
          <p:nvPr/>
        </p:nvPicPr>
        <p:blipFill>
          <a:blip r:embed="rId3"/>
          <a:srcRect/>
          <a:stretch>
            <a:fillRect/>
          </a:stretch>
        </p:blipFill>
        <p:spPr bwMode="auto">
          <a:xfrm>
            <a:off x="3203575" y="4797425"/>
            <a:ext cx="2727325" cy="1655763"/>
          </a:xfrm>
          <a:prstGeom prst="rect">
            <a:avLst/>
          </a:prstGeom>
          <a:noFill/>
          <a:ln w="9525">
            <a:noFill/>
            <a:miter lim="800000"/>
            <a:headEnd/>
            <a:tailEnd/>
          </a:ln>
        </p:spPr>
      </p:pic>
      <p:sp>
        <p:nvSpPr>
          <p:cNvPr id="6" name="CuadroTexto 5"/>
          <p:cNvSpPr txBox="1">
            <a:spLocks noChangeArrowheads="1"/>
          </p:cNvSpPr>
          <p:nvPr/>
        </p:nvSpPr>
        <p:spPr bwMode="auto">
          <a:xfrm>
            <a:off x="3348038" y="5157788"/>
            <a:ext cx="2519362" cy="1474787"/>
          </a:xfrm>
          <a:prstGeom prst="rect">
            <a:avLst/>
          </a:prstGeom>
          <a:solidFill>
            <a:srgbClr val="178537"/>
          </a:solidFill>
          <a:ln w="9525">
            <a:solidFill>
              <a:srgbClr val="178537"/>
            </a:solidFill>
            <a:miter lim="800000"/>
            <a:headEnd/>
            <a:tailEnd/>
          </a:ln>
        </p:spPr>
        <p:txBody>
          <a:bodyPr>
            <a:spAutoFit/>
          </a:bodyPr>
          <a:lstStyle/>
          <a:p>
            <a:pPr algn="ctr">
              <a:lnSpc>
                <a:spcPct val="150000"/>
              </a:lnSpc>
            </a:pPr>
            <a:r>
              <a:rPr lang="ca-ES">
                <a:solidFill>
                  <a:schemeClr val="bg1"/>
                </a:solidFill>
              </a:rPr>
              <a:t>DIAGNÒSTIC DEFINITIU</a:t>
            </a:r>
            <a:r>
              <a:rPr lang="ca-ES" b="1">
                <a:solidFill>
                  <a:schemeClr val="bg1"/>
                </a:solidFill>
              </a:rPr>
              <a:t>  </a:t>
            </a:r>
          </a:p>
          <a:p>
            <a:pPr algn="ctr">
              <a:lnSpc>
                <a:spcPct val="150000"/>
              </a:lnSpc>
            </a:pPr>
            <a:r>
              <a:rPr lang="ca-ES" sz="2400" b="1">
                <a:solidFill>
                  <a:schemeClr val="bg1"/>
                </a:solidFill>
              </a:rPr>
              <a:t>SEROLOGIA!</a:t>
            </a:r>
            <a:endParaRPr lang="ca-ES" sz="1000" b="1">
              <a:solidFill>
                <a:schemeClr val="bg1"/>
              </a:solidFill>
            </a:endParaRPr>
          </a:p>
        </p:txBody>
      </p:sp>
      <p:sp>
        <p:nvSpPr>
          <p:cNvPr id="11266" name="Rectangle 2"/>
          <p:cNvSpPr>
            <a:spLocks noGrp="1" noChangeArrowheads="1"/>
          </p:cNvSpPr>
          <p:nvPr>
            <p:ph type="title" idx="4294967295"/>
          </p:nvPr>
        </p:nvSpPr>
        <p:spPr/>
        <p:txBody>
          <a:bodyPr/>
          <a:lstStyle/>
          <a:p>
            <a:pPr eaLnBrk="1" hangingPunct="1">
              <a:defRPr/>
            </a:pPr>
            <a:r>
              <a:rPr lang="es-ES_tradnl" sz="3200" dirty="0" smtClean="0">
                <a:cs typeface="+mj-cs"/>
              </a:rPr>
              <a:t>DIAGNÒSTIC</a:t>
            </a:r>
            <a:endParaRPr lang="es-ES" sz="3200" dirty="0" smtClean="0">
              <a:cs typeface="+mj-cs"/>
            </a:endParaRPr>
          </a:p>
        </p:txBody>
      </p:sp>
      <p:sp>
        <p:nvSpPr>
          <p:cNvPr id="2" name="Flecha izquierda-derecha-arriba 1"/>
          <p:cNvSpPr/>
          <p:nvPr/>
        </p:nvSpPr>
        <p:spPr>
          <a:xfrm rot="10800000">
            <a:off x="2843213" y="1412875"/>
            <a:ext cx="3457575" cy="3600450"/>
          </a:xfrm>
          <a:prstGeom prst="leftRightUpArrow">
            <a:avLst>
              <a:gd name="adj1" fmla="val 16609"/>
              <a:gd name="adj2" fmla="val 22373"/>
              <a:gd name="adj3" fmla="val 14068"/>
            </a:avLst>
          </a:prstGeom>
          <a:solidFill>
            <a:srgbClr val="178537">
              <a:alpha val="80000"/>
            </a:srgbClr>
          </a:solidFill>
          <a:ln>
            <a:solidFill>
              <a:srgbClr val="178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pic>
        <p:nvPicPr>
          <p:cNvPr id="65540" name="Imagen 2" descr="frotis faringeo.jpg"/>
          <p:cNvPicPr>
            <a:picLocks noChangeAspect="1"/>
          </p:cNvPicPr>
          <p:nvPr/>
        </p:nvPicPr>
        <p:blipFill>
          <a:blip r:embed="rId4"/>
          <a:srcRect/>
          <a:stretch>
            <a:fillRect/>
          </a:stretch>
        </p:blipFill>
        <p:spPr bwMode="auto">
          <a:xfrm>
            <a:off x="6516688" y="1125538"/>
            <a:ext cx="2087562" cy="2116137"/>
          </a:xfrm>
          <a:prstGeom prst="rect">
            <a:avLst/>
          </a:prstGeom>
          <a:noFill/>
          <a:ln w="9525">
            <a:noFill/>
            <a:miter lim="800000"/>
            <a:headEnd/>
            <a:tailEnd/>
          </a:ln>
        </p:spPr>
      </p:pic>
      <p:pic>
        <p:nvPicPr>
          <p:cNvPr id="65541" name="Imagen 3" descr="orna.jpg"/>
          <p:cNvPicPr>
            <a:picLocks noChangeAspect="1"/>
          </p:cNvPicPr>
          <p:nvPr/>
        </p:nvPicPr>
        <p:blipFill>
          <a:blip r:embed="rId5"/>
          <a:srcRect/>
          <a:stretch>
            <a:fillRect/>
          </a:stretch>
        </p:blipFill>
        <p:spPr bwMode="auto">
          <a:xfrm>
            <a:off x="827088" y="1341438"/>
            <a:ext cx="1584325" cy="1582737"/>
          </a:xfrm>
          <a:prstGeom prst="rect">
            <a:avLst/>
          </a:prstGeom>
          <a:noFill/>
          <a:ln w="9525">
            <a:noFill/>
            <a:miter lim="800000"/>
            <a:headEnd/>
            <a:tailEnd/>
          </a:ln>
        </p:spPr>
      </p:pic>
      <p:sp>
        <p:nvSpPr>
          <p:cNvPr id="65543" name="CuadroTexto 6"/>
          <p:cNvSpPr txBox="1">
            <a:spLocks noChangeArrowheads="1"/>
          </p:cNvSpPr>
          <p:nvPr/>
        </p:nvSpPr>
        <p:spPr bwMode="auto">
          <a:xfrm>
            <a:off x="6732588" y="3284538"/>
            <a:ext cx="1800225" cy="646112"/>
          </a:xfrm>
          <a:prstGeom prst="rect">
            <a:avLst/>
          </a:prstGeom>
          <a:noFill/>
          <a:ln w="9525">
            <a:noFill/>
            <a:miter lim="800000"/>
            <a:headEnd/>
            <a:tailEnd/>
          </a:ln>
        </p:spPr>
        <p:txBody>
          <a:bodyPr>
            <a:spAutoFit/>
          </a:bodyPr>
          <a:lstStyle/>
          <a:p>
            <a:pPr algn="ctr"/>
            <a:r>
              <a:rPr lang="ca-ES"/>
              <a:t>PCR FROTIS </a:t>
            </a:r>
          </a:p>
          <a:p>
            <a:pPr algn="ctr"/>
            <a:r>
              <a:rPr lang="ca-ES"/>
              <a:t>FARINGI</a:t>
            </a:r>
          </a:p>
        </p:txBody>
      </p:sp>
      <p:sp>
        <p:nvSpPr>
          <p:cNvPr id="65544" name="CuadroTexto 8"/>
          <p:cNvSpPr txBox="1">
            <a:spLocks noChangeArrowheads="1"/>
          </p:cNvSpPr>
          <p:nvPr/>
        </p:nvSpPr>
        <p:spPr bwMode="auto">
          <a:xfrm>
            <a:off x="684213" y="3284538"/>
            <a:ext cx="1800225" cy="369887"/>
          </a:xfrm>
          <a:prstGeom prst="rect">
            <a:avLst/>
          </a:prstGeom>
          <a:noFill/>
          <a:ln w="9525">
            <a:noFill/>
            <a:miter lim="800000"/>
            <a:headEnd/>
            <a:tailEnd/>
          </a:ln>
        </p:spPr>
        <p:txBody>
          <a:bodyPr>
            <a:spAutoFit/>
          </a:bodyPr>
          <a:lstStyle/>
          <a:p>
            <a:pPr algn="ctr"/>
            <a:r>
              <a:rPr lang="ca-ES"/>
              <a:t>PCR ORINA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Marcador de contenido 3"/>
          <p:cNvSpPr txBox="1">
            <a:spLocks/>
          </p:cNvSpPr>
          <p:nvPr/>
        </p:nvSpPr>
        <p:spPr bwMode="auto">
          <a:xfrm>
            <a:off x="6443663" y="549275"/>
            <a:ext cx="2243137" cy="2697163"/>
          </a:xfrm>
          <a:prstGeom prst="rect">
            <a:avLst/>
          </a:prstGeom>
          <a:noFill/>
          <a:ln w="9525">
            <a:noFill/>
            <a:miter lim="800000"/>
            <a:headEnd/>
            <a:tailEnd/>
          </a:ln>
        </p:spPr>
        <p:txBody>
          <a:bodyPr/>
          <a:lstStyle/>
          <a:p>
            <a:pPr eaLnBrk="0" hangingPunct="0">
              <a:spcBef>
                <a:spcPct val="20000"/>
              </a:spcBef>
            </a:pPr>
            <a:r>
              <a:rPr lang="ca-ES" sz="2800"/>
              <a:t>FOTO 1</a:t>
            </a:r>
          </a:p>
        </p:txBody>
      </p:sp>
      <p:pic>
        <p:nvPicPr>
          <p:cNvPr id="18435" name="Picture 2" descr="20140307_100705"/>
          <p:cNvPicPr>
            <a:picLocks noChangeAspect="1" noChangeArrowheads="1"/>
          </p:cNvPicPr>
          <p:nvPr/>
        </p:nvPicPr>
        <p:blipFill>
          <a:blip r:embed="rId3" cstate="screen"/>
          <a:srcRect/>
          <a:stretch>
            <a:fillRect/>
          </a:stretch>
        </p:blipFill>
        <p:spPr bwMode="auto">
          <a:xfrm>
            <a:off x="250825" y="3554413"/>
            <a:ext cx="4105275" cy="3078162"/>
          </a:xfrm>
          <a:prstGeom prst="rect">
            <a:avLst/>
          </a:prstGeom>
          <a:noFill/>
          <a:ln w="9525">
            <a:noFill/>
            <a:miter lim="800000"/>
            <a:headEnd/>
            <a:tailEnd/>
          </a:ln>
        </p:spPr>
      </p:pic>
      <p:pic>
        <p:nvPicPr>
          <p:cNvPr id="18436" name="Imagen 1" descr="IMG-20140204-WA0012.jpg"/>
          <p:cNvPicPr>
            <a:picLocks noChangeAspect="1"/>
          </p:cNvPicPr>
          <p:nvPr/>
        </p:nvPicPr>
        <p:blipFill>
          <a:blip r:embed="rId4" cstate="screen"/>
          <a:srcRect/>
          <a:stretch>
            <a:fillRect/>
          </a:stretch>
        </p:blipFill>
        <p:spPr bwMode="auto">
          <a:xfrm>
            <a:off x="4787900" y="188913"/>
            <a:ext cx="4105275" cy="3078162"/>
          </a:xfrm>
          <a:prstGeom prst="rect">
            <a:avLst/>
          </a:prstGeom>
          <a:noFill/>
          <a:ln w="9525">
            <a:noFill/>
            <a:miter lim="800000"/>
            <a:headEnd/>
            <a:tailEnd/>
          </a:ln>
        </p:spPr>
      </p:pic>
      <p:pic>
        <p:nvPicPr>
          <p:cNvPr id="18437" name="Imagen 11" descr="toxicodermia.jpg"/>
          <p:cNvPicPr>
            <a:picLocks noChangeAspect="1"/>
          </p:cNvPicPr>
          <p:nvPr/>
        </p:nvPicPr>
        <p:blipFill>
          <a:blip r:embed="rId5" cstate="screen"/>
          <a:srcRect/>
          <a:stretch>
            <a:fillRect/>
          </a:stretch>
        </p:blipFill>
        <p:spPr bwMode="auto">
          <a:xfrm>
            <a:off x="250825" y="192088"/>
            <a:ext cx="4105275" cy="3062287"/>
          </a:xfrm>
          <a:prstGeom prst="rect">
            <a:avLst/>
          </a:prstGeom>
          <a:noFill/>
          <a:ln w="9525">
            <a:noFill/>
            <a:miter lim="800000"/>
            <a:headEnd/>
            <a:tailEnd/>
          </a:ln>
        </p:spPr>
      </p:pic>
      <p:pic>
        <p:nvPicPr>
          <p:cNvPr id="18438" name="Imagen 12" descr="dengue.jpg"/>
          <p:cNvPicPr>
            <a:picLocks noChangeAspect="1"/>
          </p:cNvPicPr>
          <p:nvPr/>
        </p:nvPicPr>
        <p:blipFill>
          <a:blip r:embed="rId6" cstate="screen"/>
          <a:srcRect b="-1023"/>
          <a:stretch>
            <a:fillRect/>
          </a:stretch>
        </p:blipFill>
        <p:spPr bwMode="auto">
          <a:xfrm>
            <a:off x="4787900" y="3644900"/>
            <a:ext cx="4102100" cy="2982913"/>
          </a:xfrm>
          <a:prstGeom prst="rect">
            <a:avLst/>
          </a:prstGeom>
          <a:noFill/>
          <a:ln w="9525">
            <a:noFill/>
            <a:miter lim="800000"/>
            <a:headEnd/>
            <a:tailEnd/>
          </a:ln>
        </p:spPr>
      </p:pic>
      <p:sp>
        <p:nvSpPr>
          <p:cNvPr id="14" name="CuadroTexto 13"/>
          <p:cNvSpPr txBox="1">
            <a:spLocks noChangeArrowheads="1"/>
          </p:cNvSpPr>
          <p:nvPr/>
        </p:nvSpPr>
        <p:spPr bwMode="auto">
          <a:xfrm>
            <a:off x="0" y="1628775"/>
            <a:ext cx="9144000" cy="2924175"/>
          </a:xfrm>
          <a:prstGeom prst="rect">
            <a:avLst/>
          </a:prstGeom>
          <a:noFill/>
          <a:ln w="9525">
            <a:noFill/>
            <a:miter lim="800000"/>
            <a:headEnd/>
            <a:tailEnd/>
          </a:ln>
        </p:spPr>
        <p:txBody>
          <a:bodyPr>
            <a:spAutoFit/>
          </a:bodyPr>
          <a:lstStyle/>
          <a:p>
            <a:pPr algn="ctr">
              <a:lnSpc>
                <a:spcPct val="200000"/>
              </a:lnSpc>
            </a:pPr>
            <a:r>
              <a:rPr lang="ca-ES" sz="4800" b="1">
                <a:solidFill>
                  <a:schemeClr val="bg1"/>
                </a:solidFill>
              </a:rPr>
              <a:t>DIAGNÒSTIC CLÍNIC = REPTE</a:t>
            </a:r>
          </a:p>
          <a:p>
            <a:pPr algn="ctr">
              <a:lnSpc>
                <a:spcPct val="200000"/>
              </a:lnSpc>
            </a:pPr>
            <a:r>
              <a:rPr lang="ca-ES" sz="4800" b="1">
                <a:solidFill>
                  <a:schemeClr val="bg1"/>
                </a:solidFill>
              </a:rPr>
              <a:t>ANAMNESIS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Marcador de contenido 2" descr="Captura de pantalla 2014-05-28 a la(s) 00.24.03.png"/>
          <p:cNvPicPr>
            <a:picLocks noGrp="1" noChangeAspect="1"/>
          </p:cNvPicPr>
          <p:nvPr>
            <p:ph/>
          </p:nvPr>
        </p:nvPicPr>
        <p:blipFill>
          <a:blip r:embed="rId3"/>
          <a:srcRect/>
          <a:stretch>
            <a:fillRect/>
          </a:stretch>
        </p:blipFill>
        <p:spPr>
          <a:xfrm>
            <a:off x="0" y="28575"/>
            <a:ext cx="9258300" cy="65833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98" name="Group 30"/>
          <p:cNvGraphicFramePr>
            <a:graphicFrameLocks noGrp="1"/>
          </p:cNvGraphicFramePr>
          <p:nvPr/>
        </p:nvGraphicFramePr>
        <p:xfrm>
          <a:off x="468313" y="4797425"/>
          <a:ext cx="8280400" cy="1829447"/>
        </p:xfrm>
        <a:graphic>
          <a:graphicData uri="http://schemas.openxmlformats.org/drawingml/2006/table">
            <a:tbl>
              <a:tblPr/>
              <a:tblGrid>
                <a:gridCol w="2590800"/>
                <a:gridCol w="5689600"/>
              </a:tblGrid>
              <a:tr h="358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Arial" pitchFamily="34" charset="0"/>
                          <a:ea typeface="ＭＳ Ｐゴシック" pitchFamily="34" charset="-128"/>
                        </a:rPr>
                        <a:t>PROVA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Arial" pitchFamily="34" charset="0"/>
                          <a:ea typeface="ＭＳ Ｐゴシック" pitchFamily="34" charset="-128"/>
                        </a:rPr>
                        <a:t>INTERPRETACIÓ</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r>
              <a:tr h="1463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SEROLOGIA IgG i IgM</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Elevació x4: fase aguda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sym typeface="Wingdings" pitchFamily="2" charset="2"/>
                        </a:rPr>
                        <a:t></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 convalescència </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IgM</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positivització a partir del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3r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IgM: indetectable &gt;30è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IgG</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positivització a partir de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7è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IgG: pic, 14è dia de l’exantema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bl>
          </a:graphicData>
        </a:graphic>
      </p:graphicFrame>
      <p:pic>
        <p:nvPicPr>
          <p:cNvPr id="211999" name="Marcador de contenido 2" descr="Captura de pantalla 2014-05-28 a la(s) 00.24.03.png"/>
          <p:cNvPicPr>
            <a:picLocks noChangeAspect="1"/>
          </p:cNvPicPr>
          <p:nvPr/>
        </p:nvPicPr>
        <p:blipFill>
          <a:blip r:embed="rId3"/>
          <a:srcRect/>
          <a:stretch>
            <a:fillRect/>
          </a:stretch>
        </p:blipFill>
        <p:spPr bwMode="auto">
          <a:xfrm>
            <a:off x="468313" y="0"/>
            <a:ext cx="7559675" cy="4724400"/>
          </a:xfrm>
          <a:prstGeom prst="rect">
            <a:avLst/>
          </a:prstGeom>
          <a:noFill/>
          <a:ln w="9525">
            <a:noFill/>
            <a:miter lim="800000"/>
            <a:headEnd/>
            <a:tailEnd/>
          </a:ln>
        </p:spPr>
      </p:pic>
      <p:sp>
        <p:nvSpPr>
          <p:cNvPr id="212000" name="Text Box 32"/>
          <p:cNvSpPr txBox="1">
            <a:spLocks noChangeArrowheads="1"/>
          </p:cNvSpPr>
          <p:nvPr/>
        </p:nvSpPr>
        <p:spPr bwMode="auto">
          <a:xfrm>
            <a:off x="2339975" y="3495675"/>
            <a:ext cx="4895850" cy="274638"/>
          </a:xfrm>
          <a:prstGeom prst="rect">
            <a:avLst/>
          </a:prstGeom>
          <a:solidFill>
            <a:srgbClr val="800080"/>
          </a:solidFill>
          <a:ln w="9525">
            <a:noFill/>
            <a:miter lim="800000"/>
            <a:headEnd/>
            <a:tailEnd/>
          </a:ln>
          <a:effectLst/>
        </p:spPr>
        <p:txBody>
          <a:bodyPr>
            <a:spAutoFit/>
          </a:bodyPr>
          <a:lstStyle/>
          <a:p>
            <a:pPr algn="ctr"/>
            <a:r>
              <a:rPr lang="es-ES" sz="1200" b="1">
                <a:solidFill>
                  <a:schemeClr val="bg1"/>
                </a:solidFill>
              </a:rPr>
              <a:t>Inmunosupressió</a:t>
            </a:r>
            <a:endParaRPr lang="ca-ES" sz="1200" b="1">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s-ES_tradnl" sz="3200" smtClean="0">
                <a:cs typeface="+mj-cs"/>
              </a:rPr>
              <a:t>DIAGNÒSTIC</a:t>
            </a:r>
            <a:endParaRPr lang="es-ES" sz="3200" smtClean="0">
              <a:cs typeface="+mj-cs"/>
            </a:endParaRPr>
          </a:p>
        </p:txBody>
      </p:sp>
      <p:graphicFrame>
        <p:nvGraphicFramePr>
          <p:cNvPr id="68635" name="Group 27"/>
          <p:cNvGraphicFramePr>
            <a:graphicFrameLocks noGrp="1"/>
          </p:cNvGraphicFramePr>
          <p:nvPr/>
        </p:nvGraphicFramePr>
        <p:xfrm>
          <a:off x="468313" y="1341438"/>
          <a:ext cx="8280400" cy="5059365"/>
        </p:xfrm>
        <a:graphic>
          <a:graphicData uri="http://schemas.openxmlformats.org/drawingml/2006/table">
            <a:tbl>
              <a:tblPr/>
              <a:tblGrid>
                <a:gridCol w="2590800"/>
                <a:gridCol w="5689600"/>
              </a:tblGrid>
              <a:tr h="7191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Arial" pitchFamily="34" charset="0"/>
                          <a:ea typeface="ＭＳ Ｐゴシック" pitchFamily="34" charset="-128"/>
                        </a:rPr>
                        <a:t>PROVA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Arial" pitchFamily="34" charset="0"/>
                          <a:ea typeface="ＭＳ Ｐゴシック" pitchFamily="34" charset="-128"/>
                        </a:rPr>
                        <a:t>INTERPRETACIÓ</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8537"/>
                    </a:solidFill>
                  </a:tcPr>
                </a:tc>
              </a:tr>
              <a:tr h="1463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SEROLOGIA IgG i IgM</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Elevació x4: fase aguda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sym typeface="Wingdings" pitchFamily="2" charset="2"/>
                        </a:rPr>
                        <a:t></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 convalescència </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IgM</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positivització a partir del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3r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IgM: indetectable &gt;30è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IgG</a:t>
                      </a: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 positivització a partir de </a:t>
                      </a: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7è dia de l’exantema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IgG: pic, 14è dia de l’exantema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71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PCR FROTIS FARINGI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Únicament sensible en la forma clàssica de xarampió</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71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1" i="0" u="none" strike="noStrike" cap="none" normalizeH="0" baseline="0" smtClean="0">
                          <a:ln>
                            <a:noFill/>
                          </a:ln>
                          <a:solidFill>
                            <a:srgbClr val="000000"/>
                          </a:solidFill>
                          <a:effectLst/>
                          <a:latin typeface="Arial" pitchFamily="34" charset="0"/>
                          <a:ea typeface="ＭＳ Ｐゴシック" pitchFamily="34" charset="-128"/>
                        </a:rPr>
                        <a:t>PCR ORINA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Únicament sensible en la forma clàssica de xarampió</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r h="71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HISTOLOGIA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Cèl·lules multinucleades gegants amb cossos d’inclusió en cèls conjuntivals, bucals, orina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CFC"/>
                    </a:solidFill>
                  </a:tcPr>
                </a:tc>
              </a:tr>
              <a:tr h="719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CULTIU</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Sang perifèrica, frotis faringi/conjuntival/orina</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ca-ES" sz="1800" b="0" i="0" u="none" strike="noStrike" cap="none" normalizeH="0" baseline="0" smtClean="0">
                          <a:ln>
                            <a:noFill/>
                          </a:ln>
                          <a:solidFill>
                            <a:srgbClr val="000000"/>
                          </a:solidFill>
                          <a:effectLst/>
                          <a:latin typeface="Arial" pitchFamily="34" charset="0"/>
                          <a:ea typeface="ＭＳ Ｐゴシック" pitchFamily="34" charset="-128"/>
                        </a:rPr>
                        <a:t>Car, poc utilitzat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F8F9"/>
                    </a:solidFill>
                  </a:tcPr>
                </a:tc>
              </a:tr>
            </a:tbl>
          </a:graphicData>
        </a:graphic>
      </p:graphicFrame>
      <p:sp>
        <p:nvSpPr>
          <p:cNvPr id="2" name="CuadroTexto 1"/>
          <p:cNvSpPr txBox="1">
            <a:spLocks noChangeArrowheads="1"/>
          </p:cNvSpPr>
          <p:nvPr/>
        </p:nvSpPr>
        <p:spPr bwMode="auto">
          <a:xfrm rot="-1073049">
            <a:off x="504825" y="3582988"/>
            <a:ext cx="8208963" cy="1063625"/>
          </a:xfrm>
          <a:prstGeom prst="rect">
            <a:avLst/>
          </a:prstGeom>
          <a:solidFill>
            <a:schemeClr val="bg1">
              <a:alpha val="85001"/>
            </a:schemeClr>
          </a:solidFill>
          <a:ln w="57150" cmpd="thickThin">
            <a:solidFill>
              <a:srgbClr val="FF3300"/>
            </a:solidFill>
            <a:miter lim="800000"/>
            <a:headEnd/>
            <a:tailEnd/>
          </a:ln>
        </p:spPr>
        <p:txBody>
          <a:bodyPr>
            <a:spAutoFit/>
          </a:bodyPr>
          <a:lstStyle/>
          <a:p>
            <a:r>
              <a:rPr lang="ca-ES" sz="6000">
                <a:solidFill>
                  <a:srgbClr val="FF3300"/>
                </a:solidFill>
              </a:rPr>
              <a:t>PROBLEMA = TEMPS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0658" name="Marcador de contenido 2" descr="urgencies.jpg"/>
          <p:cNvPicPr>
            <a:picLocks noGrp="1" noChangeAspect="1"/>
          </p:cNvPicPr>
          <p:nvPr>
            <p:ph/>
          </p:nvPr>
        </p:nvPicPr>
        <p:blipFill>
          <a:blip r:embed="rId3"/>
          <a:srcRect/>
          <a:stretch>
            <a:fillRect/>
          </a:stretch>
        </p:blipFill>
        <p:spPr>
          <a:xfrm>
            <a:off x="107950" y="260350"/>
            <a:ext cx="8974138" cy="6381750"/>
          </a:xfrm>
        </p:spPr>
      </p:pic>
      <p:sp>
        <p:nvSpPr>
          <p:cNvPr id="70659" name="CuadroTexto 3"/>
          <p:cNvSpPr txBox="1">
            <a:spLocks noChangeArrowheads="1"/>
          </p:cNvSpPr>
          <p:nvPr/>
        </p:nvSpPr>
        <p:spPr bwMode="auto">
          <a:xfrm>
            <a:off x="1547813" y="549275"/>
            <a:ext cx="5903912" cy="646113"/>
          </a:xfrm>
          <a:prstGeom prst="rect">
            <a:avLst/>
          </a:prstGeom>
          <a:noFill/>
          <a:ln w="9525">
            <a:noFill/>
            <a:miter lim="800000"/>
            <a:headEnd/>
            <a:tailEnd/>
          </a:ln>
        </p:spPr>
        <p:txBody>
          <a:bodyPr>
            <a:spAutoFit/>
          </a:bodyPr>
          <a:lstStyle/>
          <a:p>
            <a:pPr algn="ctr"/>
            <a:r>
              <a:rPr lang="ca-ES" sz="3600" b="1">
                <a:solidFill>
                  <a:srgbClr val="FFFFFF"/>
                </a:solidFill>
              </a:rPr>
              <a:t>DIAGNÒSTIC</a:t>
            </a:r>
          </a:p>
        </p:txBody>
      </p:sp>
      <p:pic>
        <p:nvPicPr>
          <p:cNvPr id="70661" name="Marcador de contenido 2" descr="urgencies.jpg"/>
          <p:cNvPicPr>
            <a:picLocks noChangeAspect="1"/>
          </p:cNvPicPr>
          <p:nvPr/>
        </p:nvPicPr>
        <p:blipFill>
          <a:blip r:embed="rId4"/>
          <a:srcRect/>
          <a:stretch>
            <a:fillRect/>
          </a:stretch>
        </p:blipFill>
        <p:spPr bwMode="auto">
          <a:xfrm>
            <a:off x="190500" y="3716338"/>
            <a:ext cx="2573338"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2706" name="Marcador de contenido 2" descr="urgencies.jpg"/>
          <p:cNvPicPr>
            <a:picLocks noGrp="1" noChangeAspect="1"/>
          </p:cNvPicPr>
          <p:nvPr>
            <p:ph/>
          </p:nvPr>
        </p:nvPicPr>
        <p:blipFill>
          <a:blip r:embed="rId3"/>
          <a:srcRect/>
          <a:stretch>
            <a:fillRect/>
          </a:stretch>
        </p:blipFill>
        <p:spPr>
          <a:xfrm>
            <a:off x="107950" y="260350"/>
            <a:ext cx="8974138" cy="63817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2692400"/>
          </a:xfrm>
        </p:spPr>
        <p:txBody>
          <a:bodyPr/>
          <a:lstStyle/>
          <a:p>
            <a:pPr marL="0" indent="0" algn="ctr">
              <a:buFontTx/>
              <a:buNone/>
            </a:pPr>
            <a:r>
              <a:rPr lang="ca-ES" smtClean="0"/>
              <a:t>No és necessari el diagnòstic d’urgència perquè...</a:t>
            </a:r>
          </a:p>
          <a:p>
            <a:pPr marL="0" indent="0" algn="ctr">
              <a:buFontTx/>
              <a:buNone/>
            </a:pPr>
            <a:endParaRPr lang="ca-ES" smtClean="0"/>
          </a:p>
          <a:p>
            <a:pPr marL="0" indent="0" algn="ctr">
              <a:buFontTx/>
              <a:buNone/>
            </a:pPr>
            <a:r>
              <a:rPr lang="ca-ES" b="1" smtClean="0">
                <a:solidFill>
                  <a:srgbClr val="CC3300"/>
                </a:solidFill>
              </a:rPr>
              <a:t>...NO CANVIARÀ EL TRACTAMENT</a:t>
            </a:r>
          </a:p>
          <a:p>
            <a:pPr marL="0" indent="0" algn="ctr">
              <a:buFontTx/>
              <a:buNone/>
            </a:pPr>
            <a:endParaRPr lang="ca-ES" smtClean="0"/>
          </a:p>
          <a:p>
            <a:pPr marL="0" indent="0" algn="ctr">
              <a:buFontTx/>
              <a:buNone/>
            </a:pPr>
            <a:endParaRPr lang="ca-ES" smtClean="0"/>
          </a:p>
          <a:p>
            <a:pPr marL="0" indent="0" algn="ctr"/>
            <a:endParaRPr lang="ca-ES" smtClean="0"/>
          </a:p>
        </p:txBody>
      </p:sp>
      <p:grpSp>
        <p:nvGrpSpPr>
          <p:cNvPr id="11" name="Agrupar 10"/>
          <p:cNvGrpSpPr>
            <a:grpSpLocks/>
          </p:cNvGrpSpPr>
          <p:nvPr/>
        </p:nvGrpSpPr>
        <p:grpSpPr bwMode="auto">
          <a:xfrm>
            <a:off x="468313" y="5229225"/>
            <a:ext cx="8180387" cy="1152525"/>
            <a:chOff x="467544" y="5229200"/>
            <a:chExt cx="8181334" cy="1152127"/>
          </a:xfrm>
        </p:grpSpPr>
        <p:pic>
          <p:nvPicPr>
            <p:cNvPr id="74755" name="Imagen 4" descr="ttm simptomatic.jpg"/>
            <p:cNvPicPr>
              <a:picLocks noChangeAspect="1"/>
            </p:cNvPicPr>
            <p:nvPr/>
          </p:nvPicPr>
          <p:blipFill>
            <a:blip r:embed="rId3" cstate="screen"/>
            <a:srcRect/>
            <a:stretch>
              <a:fillRect/>
            </a:stretch>
          </p:blipFill>
          <p:spPr bwMode="auto">
            <a:xfrm>
              <a:off x="7020272" y="5238872"/>
              <a:ext cx="1628606" cy="1142455"/>
            </a:xfrm>
            <a:prstGeom prst="rect">
              <a:avLst/>
            </a:prstGeom>
            <a:noFill/>
            <a:ln w="9525">
              <a:noFill/>
              <a:miter lim="800000"/>
              <a:headEnd/>
              <a:tailEnd/>
            </a:ln>
          </p:spPr>
        </p:pic>
        <p:pic>
          <p:nvPicPr>
            <p:cNvPr id="74756" name="Imagen 5" descr="ttm simptomatic.jpg"/>
            <p:cNvPicPr>
              <a:picLocks noChangeAspect="1"/>
            </p:cNvPicPr>
            <p:nvPr/>
          </p:nvPicPr>
          <p:blipFill>
            <a:blip r:embed="rId3" cstate="screen"/>
            <a:srcRect/>
            <a:stretch>
              <a:fillRect/>
            </a:stretch>
          </p:blipFill>
          <p:spPr bwMode="auto">
            <a:xfrm>
              <a:off x="5508104" y="5229200"/>
              <a:ext cx="1628606" cy="1142455"/>
            </a:xfrm>
            <a:prstGeom prst="rect">
              <a:avLst/>
            </a:prstGeom>
            <a:noFill/>
            <a:ln w="9525">
              <a:noFill/>
              <a:miter lim="800000"/>
              <a:headEnd/>
              <a:tailEnd/>
            </a:ln>
          </p:spPr>
        </p:pic>
        <p:pic>
          <p:nvPicPr>
            <p:cNvPr id="74757" name="Imagen 6" descr="ttm simptomatic.jpg"/>
            <p:cNvPicPr>
              <a:picLocks noChangeAspect="1"/>
            </p:cNvPicPr>
            <p:nvPr/>
          </p:nvPicPr>
          <p:blipFill>
            <a:blip r:embed="rId3" cstate="screen"/>
            <a:srcRect/>
            <a:stretch>
              <a:fillRect/>
            </a:stretch>
          </p:blipFill>
          <p:spPr bwMode="auto">
            <a:xfrm>
              <a:off x="3851920" y="5229200"/>
              <a:ext cx="1628606" cy="1142455"/>
            </a:xfrm>
            <a:prstGeom prst="rect">
              <a:avLst/>
            </a:prstGeom>
            <a:noFill/>
            <a:ln w="9525">
              <a:noFill/>
              <a:miter lim="800000"/>
              <a:headEnd/>
              <a:tailEnd/>
            </a:ln>
          </p:spPr>
        </p:pic>
        <p:pic>
          <p:nvPicPr>
            <p:cNvPr id="74758" name="Imagen 8" descr="ttm simptomatic.jpg"/>
            <p:cNvPicPr>
              <a:picLocks noChangeAspect="1"/>
            </p:cNvPicPr>
            <p:nvPr/>
          </p:nvPicPr>
          <p:blipFill>
            <a:blip r:embed="rId3" cstate="screen"/>
            <a:srcRect/>
            <a:stretch>
              <a:fillRect/>
            </a:stretch>
          </p:blipFill>
          <p:spPr bwMode="auto">
            <a:xfrm>
              <a:off x="467544" y="5229200"/>
              <a:ext cx="1628606" cy="1142455"/>
            </a:xfrm>
            <a:prstGeom prst="rect">
              <a:avLst/>
            </a:prstGeom>
            <a:noFill/>
            <a:ln w="9525">
              <a:noFill/>
              <a:miter lim="800000"/>
              <a:headEnd/>
              <a:tailEnd/>
            </a:ln>
          </p:spPr>
        </p:pic>
        <p:pic>
          <p:nvPicPr>
            <p:cNvPr id="74759" name="Imagen 9" descr="ttm simptomatic.jpg"/>
            <p:cNvPicPr>
              <a:picLocks noChangeAspect="1"/>
            </p:cNvPicPr>
            <p:nvPr/>
          </p:nvPicPr>
          <p:blipFill>
            <a:blip r:embed="rId3" cstate="screen"/>
            <a:srcRect/>
            <a:stretch>
              <a:fillRect/>
            </a:stretch>
          </p:blipFill>
          <p:spPr bwMode="auto">
            <a:xfrm>
              <a:off x="2195736" y="5229200"/>
              <a:ext cx="1628606" cy="11424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2692400"/>
          </a:xfrm>
        </p:spPr>
        <p:txBody>
          <a:bodyPr/>
          <a:lstStyle/>
          <a:p>
            <a:pPr marL="0" indent="0" algn="ctr">
              <a:buFontTx/>
              <a:buNone/>
            </a:pPr>
            <a:r>
              <a:rPr lang="ca-ES" smtClean="0"/>
              <a:t>Però sí que hem de sospitar el xarampió perquè....</a:t>
            </a:r>
          </a:p>
          <a:p>
            <a:pPr marL="0" indent="0" algn="ctr">
              <a:buFontTx/>
              <a:buNone/>
            </a:pPr>
            <a:endParaRPr lang="ca-ES" smtClean="0"/>
          </a:p>
          <a:p>
            <a:pPr marL="0" indent="0" algn="ctr">
              <a:buFontTx/>
              <a:buNone/>
            </a:pPr>
            <a:r>
              <a:rPr lang="ca-ES" b="1" smtClean="0">
                <a:solidFill>
                  <a:srgbClr val="CC3300"/>
                </a:solidFill>
              </a:rPr>
              <a:t>...SÍ QUE CANVIARÀ LA NOSTRA ACTITUD !!!!</a:t>
            </a:r>
          </a:p>
          <a:p>
            <a:pPr marL="0" indent="0" algn="ctr">
              <a:buFontTx/>
              <a:buNone/>
            </a:pPr>
            <a:endParaRPr lang="ca-ES" b="1" smtClean="0">
              <a:solidFill>
                <a:srgbClr val="CC3300"/>
              </a:solidFill>
            </a:endParaRPr>
          </a:p>
          <a:p>
            <a:pPr marL="0" indent="0" algn="ctr">
              <a:buFontTx/>
              <a:buNone/>
            </a:pPr>
            <a:endParaRPr lang="ca-ES" smtClean="0"/>
          </a:p>
          <a:p>
            <a:pPr marL="0" indent="0" algn="ctr"/>
            <a:endParaRPr lang="ca-ES" smtClean="0"/>
          </a:p>
        </p:txBody>
      </p:sp>
      <p:grpSp>
        <p:nvGrpSpPr>
          <p:cNvPr id="10" name="Agrupar 9"/>
          <p:cNvGrpSpPr>
            <a:grpSpLocks/>
          </p:cNvGrpSpPr>
          <p:nvPr/>
        </p:nvGrpSpPr>
        <p:grpSpPr bwMode="auto">
          <a:xfrm>
            <a:off x="611188" y="5229225"/>
            <a:ext cx="7848600" cy="1131888"/>
            <a:chOff x="611560" y="5229200"/>
            <a:chExt cx="7848872" cy="1131195"/>
          </a:xfrm>
        </p:grpSpPr>
        <p:pic>
          <p:nvPicPr>
            <p:cNvPr id="75779" name="Imagen 3" descr="mascarilla.jpg"/>
            <p:cNvPicPr>
              <a:picLocks noChangeAspect="1"/>
            </p:cNvPicPr>
            <p:nvPr/>
          </p:nvPicPr>
          <p:blipFill>
            <a:blip r:embed="rId3"/>
            <a:srcRect/>
            <a:stretch>
              <a:fillRect/>
            </a:stretch>
          </p:blipFill>
          <p:spPr bwMode="auto">
            <a:xfrm>
              <a:off x="611560" y="5229200"/>
              <a:ext cx="1512168" cy="1131195"/>
            </a:xfrm>
            <a:prstGeom prst="rect">
              <a:avLst/>
            </a:prstGeom>
            <a:noFill/>
            <a:ln w="9525">
              <a:noFill/>
              <a:miter lim="800000"/>
              <a:headEnd/>
              <a:tailEnd/>
            </a:ln>
          </p:spPr>
        </p:pic>
        <p:pic>
          <p:nvPicPr>
            <p:cNvPr id="75780" name="Imagen 4" descr="mascarilla.jpg"/>
            <p:cNvPicPr>
              <a:picLocks noChangeAspect="1"/>
            </p:cNvPicPr>
            <p:nvPr/>
          </p:nvPicPr>
          <p:blipFill>
            <a:blip r:embed="rId3"/>
            <a:srcRect/>
            <a:stretch>
              <a:fillRect/>
            </a:stretch>
          </p:blipFill>
          <p:spPr bwMode="auto">
            <a:xfrm>
              <a:off x="5364088" y="5229200"/>
              <a:ext cx="1512168" cy="1131195"/>
            </a:xfrm>
            <a:prstGeom prst="rect">
              <a:avLst/>
            </a:prstGeom>
            <a:noFill/>
            <a:ln w="9525">
              <a:noFill/>
              <a:miter lim="800000"/>
              <a:headEnd/>
              <a:tailEnd/>
            </a:ln>
          </p:spPr>
        </p:pic>
        <p:pic>
          <p:nvPicPr>
            <p:cNvPr id="75781" name="Imagen 5" descr="mascarilla.jpg"/>
            <p:cNvPicPr>
              <a:picLocks noChangeAspect="1"/>
            </p:cNvPicPr>
            <p:nvPr/>
          </p:nvPicPr>
          <p:blipFill>
            <a:blip r:embed="rId3"/>
            <a:srcRect/>
            <a:stretch>
              <a:fillRect/>
            </a:stretch>
          </p:blipFill>
          <p:spPr bwMode="auto">
            <a:xfrm>
              <a:off x="3779912" y="5229200"/>
              <a:ext cx="1512168" cy="1131195"/>
            </a:xfrm>
            <a:prstGeom prst="rect">
              <a:avLst/>
            </a:prstGeom>
            <a:noFill/>
            <a:ln w="9525">
              <a:noFill/>
              <a:miter lim="800000"/>
              <a:headEnd/>
              <a:tailEnd/>
            </a:ln>
          </p:spPr>
        </p:pic>
        <p:pic>
          <p:nvPicPr>
            <p:cNvPr id="75782" name="Imagen 6" descr="mascarilla.jpg"/>
            <p:cNvPicPr>
              <a:picLocks noChangeAspect="1"/>
            </p:cNvPicPr>
            <p:nvPr/>
          </p:nvPicPr>
          <p:blipFill>
            <a:blip r:embed="rId3"/>
            <a:srcRect/>
            <a:stretch>
              <a:fillRect/>
            </a:stretch>
          </p:blipFill>
          <p:spPr bwMode="auto">
            <a:xfrm>
              <a:off x="2195736" y="5229200"/>
              <a:ext cx="1512168" cy="1131195"/>
            </a:xfrm>
            <a:prstGeom prst="rect">
              <a:avLst/>
            </a:prstGeom>
            <a:noFill/>
            <a:ln w="9525">
              <a:noFill/>
              <a:miter lim="800000"/>
              <a:headEnd/>
              <a:tailEnd/>
            </a:ln>
          </p:spPr>
        </p:pic>
        <p:pic>
          <p:nvPicPr>
            <p:cNvPr id="75783" name="Imagen 7" descr="mascarilla.jpg"/>
            <p:cNvPicPr>
              <a:picLocks noChangeAspect="1"/>
            </p:cNvPicPr>
            <p:nvPr/>
          </p:nvPicPr>
          <p:blipFill>
            <a:blip r:embed="rId3"/>
            <a:srcRect/>
            <a:stretch>
              <a:fillRect/>
            </a:stretch>
          </p:blipFill>
          <p:spPr bwMode="auto">
            <a:xfrm>
              <a:off x="6948264" y="5229200"/>
              <a:ext cx="1512168" cy="113119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FontTx/>
              <a:buNone/>
            </a:pPr>
            <a:r>
              <a:rPr lang="ca-ES" smtClean="0"/>
              <a:t>En el sentit que: </a:t>
            </a:r>
          </a:p>
          <a:p>
            <a:pPr marL="0" indent="0">
              <a:buFontTx/>
              <a:buNone/>
            </a:pPr>
            <a:endParaRPr lang="ca-ES" smtClean="0"/>
          </a:p>
          <a:p>
            <a:pPr marL="0" indent="0">
              <a:buFontTx/>
              <a:buAutoNum type="arabicPeriod"/>
            </a:pPr>
            <a:r>
              <a:rPr lang="ca-ES" smtClean="0"/>
              <a:t>DESCARTAR COMPLICACIONS</a:t>
            </a:r>
          </a:p>
          <a:p>
            <a:pPr marL="0" indent="0">
              <a:buFontTx/>
              <a:buAutoNum type="arabicPeriod"/>
            </a:pPr>
            <a:endParaRPr lang="ca-ES" smtClean="0"/>
          </a:p>
          <a:p>
            <a:pPr marL="0" indent="0">
              <a:buFontTx/>
              <a:buAutoNum type="arabicPeriod"/>
            </a:pPr>
            <a:r>
              <a:rPr lang="ca-ES" smtClean="0"/>
              <a:t>CONTROLAR ELS BROTS</a:t>
            </a:r>
          </a:p>
        </p:txBody>
      </p:sp>
      <p:pic>
        <p:nvPicPr>
          <p:cNvPr id="76802" name="Imagen 3" descr="complicaciones.jpg"/>
          <p:cNvPicPr>
            <a:picLocks noChangeAspect="1"/>
          </p:cNvPicPr>
          <p:nvPr/>
        </p:nvPicPr>
        <p:blipFill>
          <a:blip r:embed="rId3"/>
          <a:srcRect/>
          <a:stretch>
            <a:fillRect/>
          </a:stretch>
        </p:blipFill>
        <p:spPr bwMode="auto">
          <a:xfrm>
            <a:off x="6084888" y="4005263"/>
            <a:ext cx="2474912" cy="2378075"/>
          </a:xfrm>
          <a:prstGeom prst="rect">
            <a:avLst/>
          </a:prstGeom>
          <a:noFill/>
          <a:ln w="9525">
            <a:noFill/>
            <a:miter lim="800000"/>
            <a:headEnd/>
            <a:tailEnd/>
          </a:ln>
        </p:spPr>
      </p:pic>
      <p:pic>
        <p:nvPicPr>
          <p:cNvPr id="76803" name="Imagen 4" descr="fiestasarampion.jpg"/>
          <p:cNvPicPr>
            <a:picLocks noChangeAspect="1"/>
          </p:cNvPicPr>
          <p:nvPr/>
        </p:nvPicPr>
        <p:blipFill>
          <a:blip r:embed="rId4" cstate="screen"/>
          <a:srcRect/>
          <a:stretch>
            <a:fillRect/>
          </a:stretch>
        </p:blipFill>
        <p:spPr bwMode="auto">
          <a:xfrm>
            <a:off x="5580063" y="188913"/>
            <a:ext cx="3255962" cy="2439987"/>
          </a:xfrm>
          <a:prstGeom prst="rect">
            <a:avLst/>
          </a:prstGeom>
          <a:noFill/>
          <a:ln w="9525">
            <a:noFill/>
            <a:miter lim="800000"/>
            <a:headEnd/>
            <a:tailEnd/>
          </a:ln>
        </p:spPr>
      </p:pic>
      <p:pic>
        <p:nvPicPr>
          <p:cNvPr id="6" name="Imagen 5" descr="urgent.jpg"/>
          <p:cNvPicPr>
            <a:picLocks noChangeAspect="1"/>
          </p:cNvPicPr>
          <p:nvPr/>
        </p:nvPicPr>
        <p:blipFill>
          <a:blip r:embed="rId5"/>
          <a:srcRect/>
          <a:stretch>
            <a:fillRect/>
          </a:stretch>
        </p:blipFill>
        <p:spPr bwMode="auto">
          <a:xfrm rot="538942">
            <a:off x="1695450" y="1196975"/>
            <a:ext cx="5862638" cy="4194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s-ES_tradnl" sz="3200" smtClean="0">
                <a:cs typeface="+mj-cs"/>
              </a:rPr>
              <a:t>COMPLICACIONS</a:t>
            </a:r>
            <a:endParaRPr lang="es-ES" sz="3200" smtClean="0">
              <a:cs typeface="+mj-cs"/>
            </a:endParaRPr>
          </a:p>
        </p:txBody>
      </p:sp>
      <p:sp>
        <p:nvSpPr>
          <p:cNvPr id="72707" name="Rectangle 3"/>
          <p:cNvSpPr>
            <a:spLocks noGrp="1" noChangeArrowheads="1"/>
          </p:cNvSpPr>
          <p:nvPr>
            <p:ph type="body" idx="1"/>
          </p:nvPr>
        </p:nvSpPr>
        <p:spPr/>
        <p:txBody>
          <a:bodyPr/>
          <a:lstStyle/>
          <a:p>
            <a:pPr eaLnBrk="1" hangingPunct="1"/>
            <a:r>
              <a:rPr lang="ca-ES" sz="2400" smtClean="0"/>
              <a:t>En països subdesenvolupats: </a:t>
            </a:r>
            <a:r>
              <a:rPr lang="ca-ES" sz="2400" b="1" smtClean="0">
                <a:solidFill>
                  <a:schemeClr val="bg1"/>
                </a:solidFill>
              </a:rPr>
              <a:t>4-10%</a:t>
            </a:r>
          </a:p>
          <a:p>
            <a:pPr eaLnBrk="1" hangingPunct="1"/>
            <a:endParaRPr lang="ca-ES" sz="2400" smtClean="0">
              <a:solidFill>
                <a:schemeClr val="bg1"/>
              </a:solidFill>
            </a:endParaRPr>
          </a:p>
          <a:p>
            <a:pPr eaLnBrk="1" hangingPunct="1"/>
            <a:r>
              <a:rPr lang="ca-ES" sz="2400" b="1" smtClean="0"/>
              <a:t>Mortalitat:</a:t>
            </a:r>
            <a:r>
              <a:rPr lang="ca-ES" sz="2400" smtClean="0"/>
              <a:t> majorment associada a complicacions respiratòries i encefalitis</a:t>
            </a:r>
          </a:p>
          <a:p>
            <a:pPr eaLnBrk="1" hangingPunct="1"/>
            <a:endParaRPr lang="ca-ES" sz="2400" smtClean="0"/>
          </a:p>
          <a:p>
            <a:pPr eaLnBrk="1" hangingPunct="1"/>
            <a:r>
              <a:rPr lang="ca-ES" sz="2400" b="1" smtClean="0"/>
              <a:t>Pacients susceptibles:</a:t>
            </a:r>
          </a:p>
          <a:p>
            <a:pPr lvl="1" eaLnBrk="1" hangingPunct="1"/>
            <a:r>
              <a:rPr lang="ca-ES" sz="2000" smtClean="0"/>
              <a:t>Immunocompromesos</a:t>
            </a:r>
          </a:p>
          <a:p>
            <a:pPr lvl="1" eaLnBrk="1" hangingPunct="1"/>
            <a:r>
              <a:rPr lang="ca-ES" sz="2000" smtClean="0"/>
              <a:t>Embarassades</a:t>
            </a:r>
          </a:p>
          <a:p>
            <a:pPr lvl="1" eaLnBrk="1" hangingPunct="1"/>
            <a:r>
              <a:rPr lang="ca-ES" sz="2000" smtClean="0"/>
              <a:t>Desnodrits</a:t>
            </a:r>
          </a:p>
          <a:p>
            <a:pPr lvl="1" eaLnBrk="1" hangingPunct="1"/>
            <a:r>
              <a:rPr lang="ca-ES" sz="2000" smtClean="0"/>
              <a:t>Dèficit de Vit A</a:t>
            </a:r>
          </a:p>
          <a:p>
            <a:pPr lvl="1" eaLnBrk="1" hangingPunct="1"/>
            <a:r>
              <a:rPr lang="ca-ES" sz="2000" smtClean="0"/>
              <a:t>Edats extremes </a:t>
            </a:r>
          </a:p>
        </p:txBody>
      </p:sp>
      <p:pic>
        <p:nvPicPr>
          <p:cNvPr id="3" name="Imagen 2" descr="vulnerable.jpg"/>
          <p:cNvPicPr>
            <a:picLocks noChangeAspect="1"/>
          </p:cNvPicPr>
          <p:nvPr/>
        </p:nvPicPr>
        <p:blipFill>
          <a:blip r:embed="rId3" cstate="screen"/>
          <a:srcRect/>
          <a:stretch>
            <a:fillRect/>
          </a:stretch>
        </p:blipFill>
        <p:spPr bwMode="auto">
          <a:xfrm>
            <a:off x="4787900" y="3429000"/>
            <a:ext cx="3443288" cy="2687638"/>
          </a:xfrm>
          <a:prstGeom prst="rect">
            <a:avLst/>
          </a:prstGeom>
          <a:noFill/>
          <a:ln w="9525">
            <a:noFill/>
            <a:miter lim="800000"/>
            <a:headEnd/>
            <a:tailEnd/>
          </a:ln>
        </p:spPr>
      </p:pic>
      <p:sp>
        <p:nvSpPr>
          <p:cNvPr id="77829" name="Line 5"/>
          <p:cNvSpPr>
            <a:spLocks noChangeShapeType="1"/>
          </p:cNvSpPr>
          <p:nvPr/>
        </p:nvSpPr>
        <p:spPr bwMode="auto">
          <a:xfrm>
            <a:off x="1908175" y="1125538"/>
            <a:ext cx="7235825" cy="0"/>
          </a:xfrm>
          <a:prstGeom prst="line">
            <a:avLst/>
          </a:prstGeom>
          <a:noFill/>
          <a:ln w="57150" cmpd="thickThin">
            <a:solidFill>
              <a:schemeClr val="tx1"/>
            </a:solidFill>
            <a:round/>
            <a:headEnd/>
            <a:tailEnd/>
          </a:ln>
          <a:effectLst/>
        </p:spPr>
        <p:txBody>
          <a:bodyPr/>
          <a:lstStyle/>
          <a:p>
            <a:endParaRPr lang="es-ES"/>
          </a:p>
        </p:txBody>
      </p:sp>
      <p:sp>
        <p:nvSpPr>
          <p:cNvPr id="77830" name="Text Box 6"/>
          <p:cNvSpPr txBox="1">
            <a:spLocks noChangeArrowheads="1"/>
          </p:cNvSpPr>
          <p:nvPr/>
        </p:nvSpPr>
        <p:spPr bwMode="auto">
          <a:xfrm>
            <a:off x="5003800" y="1628775"/>
            <a:ext cx="1123950" cy="514350"/>
          </a:xfrm>
          <a:prstGeom prst="rect">
            <a:avLst/>
          </a:prstGeom>
          <a:noFill/>
          <a:ln w="57150" cmpd="thickThin">
            <a:solidFill>
              <a:srgbClr val="FF3300"/>
            </a:solidFill>
            <a:miter lim="800000"/>
            <a:headEnd/>
            <a:tailEnd/>
          </a:ln>
          <a:effectLst/>
        </p:spPr>
        <p:txBody>
          <a:bodyPr wrap="none">
            <a:spAutoFit/>
          </a:bodyPr>
          <a:lstStyle/>
          <a:p>
            <a:r>
              <a:rPr lang="es-ES" sz="2400" b="1">
                <a:solidFill>
                  <a:srgbClr val="FF3300"/>
                </a:solidFill>
              </a:rPr>
              <a:t>4-10%</a:t>
            </a:r>
            <a:endParaRPr lang="ca-ES" sz="24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s-ES_tradnl" sz="3200" smtClean="0">
                <a:solidFill>
                  <a:srgbClr val="FFFF99"/>
                </a:solidFill>
              </a:rPr>
              <a:t>COMPLICACIONS</a:t>
            </a:r>
            <a:endParaRPr lang="es-ES" sz="3200" smtClean="0">
              <a:solidFill>
                <a:srgbClr val="FFFF99"/>
              </a:solidFill>
            </a:endParaRPr>
          </a:p>
        </p:txBody>
      </p:sp>
      <p:pic>
        <p:nvPicPr>
          <p:cNvPr id="78853" name="Picture 5" descr="pneumonia-xray"/>
          <p:cNvPicPr>
            <a:picLocks noChangeAspect="1" noChangeArrowheads="1"/>
          </p:cNvPicPr>
          <p:nvPr/>
        </p:nvPicPr>
        <p:blipFill>
          <a:blip r:embed="rId3"/>
          <a:srcRect/>
          <a:stretch>
            <a:fillRect/>
          </a:stretch>
        </p:blipFill>
        <p:spPr bwMode="auto">
          <a:xfrm>
            <a:off x="1116013" y="1192213"/>
            <a:ext cx="6840537" cy="5405437"/>
          </a:xfrm>
          <a:prstGeom prst="rect">
            <a:avLst/>
          </a:prstGeom>
          <a:noFill/>
        </p:spPr>
      </p:pic>
      <p:sp>
        <p:nvSpPr>
          <p:cNvPr id="78854" name="Line 6"/>
          <p:cNvSpPr>
            <a:spLocks noChangeShapeType="1"/>
          </p:cNvSpPr>
          <p:nvPr/>
        </p:nvSpPr>
        <p:spPr bwMode="auto">
          <a:xfrm>
            <a:off x="1908175" y="908050"/>
            <a:ext cx="7235825" cy="0"/>
          </a:xfrm>
          <a:prstGeom prst="line">
            <a:avLst/>
          </a:prstGeom>
          <a:noFill/>
          <a:ln w="57150" cmpd="thickThin">
            <a:solidFill>
              <a:srgbClr val="FFFF99"/>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89604" name="Group 164"/>
          <p:cNvGraphicFramePr>
            <a:graphicFrameLocks noGrp="1"/>
          </p:cNvGraphicFramePr>
          <p:nvPr>
            <p:ph idx="4294967295"/>
          </p:nvPr>
        </p:nvGraphicFramePr>
        <p:xfrm>
          <a:off x="323850" y="82550"/>
          <a:ext cx="8208963" cy="6291264"/>
        </p:xfrm>
        <a:graphic>
          <a:graphicData uri="http://schemas.openxmlformats.org/drawingml/2006/table">
            <a:tbl>
              <a:tblPr/>
              <a:tblGrid>
                <a:gridCol w="2339975"/>
                <a:gridCol w="792163"/>
                <a:gridCol w="793750"/>
                <a:gridCol w="792162"/>
                <a:gridCol w="793750"/>
                <a:gridCol w="793750"/>
                <a:gridCol w="792163"/>
                <a:gridCol w="1111250"/>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SÍMPTOMA</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EXANETMA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FEBRE &gt;38.5 ºc</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RINITIS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TOS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CONJUNTIVITIS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50%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OTITIS MITJANA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TROMBOCITOSI</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DIAREES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PNEUMONIA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ENCEFALITIS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ENANTEMA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s-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2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Nº DOSIS VACUNALS</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 DOSI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2 DOSIS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NS/NC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s-ES_tradnl" sz="3200" dirty="0" smtClean="0">
                <a:cs typeface="+mj-cs"/>
              </a:rPr>
              <a:t>COMPLICACIONS: </a:t>
            </a:r>
            <a:r>
              <a:rPr lang="es-ES_tradnl" sz="3200" dirty="0" err="1" smtClean="0">
                <a:cs typeface="+mj-cs"/>
              </a:rPr>
              <a:t>neurològiques</a:t>
            </a:r>
            <a:endParaRPr lang="es-ES" sz="3200" dirty="0" smtClean="0">
              <a:cs typeface="+mj-cs"/>
            </a:endParaRPr>
          </a:p>
        </p:txBody>
      </p:sp>
      <p:sp>
        <p:nvSpPr>
          <p:cNvPr id="79874" name="Rectangle 3"/>
          <p:cNvSpPr>
            <a:spLocks noGrp="1" noChangeArrowheads="1"/>
          </p:cNvSpPr>
          <p:nvPr>
            <p:ph type="body" idx="1"/>
          </p:nvPr>
        </p:nvSpPr>
        <p:spPr/>
        <p:txBody>
          <a:bodyPr/>
          <a:lstStyle/>
          <a:p>
            <a:pPr marL="457200" indent="-457200" eaLnBrk="1" hangingPunct="1">
              <a:buFontTx/>
              <a:buAutoNum type="arabicPeriod"/>
            </a:pPr>
            <a:r>
              <a:rPr lang="ca-ES" sz="2400" smtClean="0"/>
              <a:t>Encefalitis</a:t>
            </a:r>
          </a:p>
          <a:p>
            <a:pPr marL="457200" indent="-457200" eaLnBrk="1" hangingPunct="1">
              <a:buFontTx/>
              <a:buAutoNum type="arabicPeriod"/>
            </a:pPr>
            <a:endParaRPr lang="ca-ES" sz="2400" smtClean="0"/>
          </a:p>
          <a:p>
            <a:pPr marL="457200" indent="-457200" eaLnBrk="1" hangingPunct="1">
              <a:buFontTx/>
              <a:buAutoNum type="arabicPeriod"/>
            </a:pPr>
            <a:r>
              <a:rPr lang="ca-ES" sz="2400" smtClean="0"/>
              <a:t>Encefalomielitis aguda disseminada (ADEM)</a:t>
            </a:r>
          </a:p>
          <a:p>
            <a:pPr marL="457200" indent="-457200" eaLnBrk="1" hangingPunct="1">
              <a:buFontTx/>
              <a:buAutoNum type="arabicPeriod"/>
            </a:pPr>
            <a:endParaRPr lang="ca-ES" sz="2400" smtClean="0"/>
          </a:p>
          <a:p>
            <a:pPr marL="457200" indent="-457200" eaLnBrk="1" hangingPunct="1">
              <a:buFontTx/>
              <a:buAutoNum type="arabicPeriod"/>
            </a:pPr>
            <a:r>
              <a:rPr lang="ca-ES" sz="2400" smtClean="0"/>
              <a:t>Panencefalitis subaguda esclerosant (SSPE)</a:t>
            </a:r>
          </a:p>
          <a:p>
            <a:pPr marL="857250" lvl="1" indent="-457200" eaLnBrk="1" hangingPunct="1"/>
            <a:r>
              <a:rPr lang="ca-ES" sz="2000" smtClean="0"/>
              <a:t>Estadi I</a:t>
            </a:r>
          </a:p>
          <a:p>
            <a:pPr marL="857250" lvl="1" indent="-457200" eaLnBrk="1" hangingPunct="1"/>
            <a:r>
              <a:rPr lang="ca-ES" sz="2000" smtClean="0"/>
              <a:t>Estadi II</a:t>
            </a:r>
          </a:p>
          <a:p>
            <a:pPr marL="857250" lvl="1" indent="-457200" eaLnBrk="1" hangingPunct="1"/>
            <a:r>
              <a:rPr lang="ca-ES" sz="2000" smtClean="0"/>
              <a:t>Estadis III i IV</a:t>
            </a:r>
          </a:p>
        </p:txBody>
      </p:sp>
      <p:pic>
        <p:nvPicPr>
          <p:cNvPr id="4" name="Imagen 3" descr="complicaciones2.jpg"/>
          <p:cNvPicPr>
            <a:picLocks noChangeAspect="1"/>
          </p:cNvPicPr>
          <p:nvPr/>
        </p:nvPicPr>
        <p:blipFill>
          <a:blip r:embed="rId3"/>
          <a:srcRect/>
          <a:stretch>
            <a:fillRect/>
          </a:stretch>
        </p:blipFill>
        <p:spPr bwMode="auto">
          <a:xfrm>
            <a:off x="3779838" y="4162425"/>
            <a:ext cx="5364162" cy="270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s-ES_tradnl" sz="3200" dirty="0" smtClean="0">
                <a:cs typeface="+mj-cs"/>
              </a:rPr>
              <a:t>COMPLICACIONS: </a:t>
            </a:r>
            <a:r>
              <a:rPr lang="es-ES_tradnl" sz="3200" dirty="0" err="1" smtClean="0">
                <a:cs typeface="+mj-cs"/>
              </a:rPr>
              <a:t>altres</a:t>
            </a:r>
            <a:endParaRPr lang="es-ES" sz="3200" dirty="0" smtClean="0">
              <a:cs typeface="+mj-cs"/>
            </a:endParaRPr>
          </a:p>
        </p:txBody>
      </p:sp>
      <p:sp>
        <p:nvSpPr>
          <p:cNvPr id="72707" name="Rectangle 3"/>
          <p:cNvSpPr>
            <a:spLocks noGrp="1" noChangeArrowheads="1"/>
          </p:cNvSpPr>
          <p:nvPr>
            <p:ph type="body" idx="1"/>
          </p:nvPr>
        </p:nvSpPr>
        <p:spPr/>
        <p:txBody>
          <a:bodyPr/>
          <a:lstStyle/>
          <a:p>
            <a:pPr eaLnBrk="1" hangingPunct="1">
              <a:defRPr/>
            </a:pPr>
            <a:r>
              <a:rPr lang="ca-ES" sz="2000" b="1" dirty="0" smtClean="0">
                <a:cs typeface="+mn-cs"/>
              </a:rPr>
              <a:t>Oculars</a:t>
            </a:r>
            <a:r>
              <a:rPr lang="ca-ES" sz="2000" dirty="0" smtClean="0">
                <a:cs typeface="+mn-cs"/>
              </a:rPr>
              <a:t>: queratitis i ulceració corneal</a:t>
            </a:r>
          </a:p>
          <a:p>
            <a:pPr eaLnBrk="1" hangingPunct="1">
              <a:defRPr/>
            </a:pPr>
            <a:endParaRPr lang="ca-ES" sz="2000" dirty="0" smtClean="0">
              <a:cs typeface="+mn-cs"/>
            </a:endParaRPr>
          </a:p>
          <a:p>
            <a:pPr eaLnBrk="1" hangingPunct="1">
              <a:defRPr/>
            </a:pPr>
            <a:r>
              <a:rPr lang="ca-ES" sz="2000" b="1" dirty="0" smtClean="0">
                <a:cs typeface="+mn-cs"/>
              </a:rPr>
              <a:t>Gastrointestinals</a:t>
            </a:r>
            <a:r>
              <a:rPr lang="ca-ES" sz="2000" dirty="0" smtClean="0">
                <a:cs typeface="+mn-cs"/>
              </a:rPr>
              <a:t>: </a:t>
            </a:r>
            <a:r>
              <a:rPr lang="ca-ES" sz="2000" dirty="0" err="1" smtClean="0">
                <a:cs typeface="+mn-cs"/>
              </a:rPr>
              <a:t>gingivoestomatitis</a:t>
            </a:r>
            <a:r>
              <a:rPr lang="ca-ES" sz="2000" dirty="0" smtClean="0">
                <a:cs typeface="+mn-cs"/>
              </a:rPr>
              <a:t>, diarrea, GEA, hepatitis, </a:t>
            </a:r>
            <a:r>
              <a:rPr lang="ca-ES" sz="2000" dirty="0" err="1" smtClean="0">
                <a:cs typeface="+mn-cs"/>
              </a:rPr>
              <a:t>linfadenitis</a:t>
            </a:r>
            <a:r>
              <a:rPr lang="ca-ES" sz="2000" dirty="0" smtClean="0">
                <a:cs typeface="+mn-cs"/>
              </a:rPr>
              <a:t> mesentèrica, apendicitis</a:t>
            </a:r>
          </a:p>
          <a:p>
            <a:pPr eaLnBrk="1" hangingPunct="1">
              <a:defRPr/>
            </a:pPr>
            <a:endParaRPr lang="ca-ES" sz="2000" dirty="0" smtClean="0">
              <a:cs typeface="+mn-cs"/>
            </a:endParaRPr>
          </a:p>
          <a:p>
            <a:pPr eaLnBrk="1" hangingPunct="1">
              <a:defRPr/>
            </a:pPr>
            <a:r>
              <a:rPr lang="ca-ES" sz="2000" b="1" dirty="0" smtClean="0">
                <a:cs typeface="+mn-cs"/>
              </a:rPr>
              <a:t>Cardíaques</a:t>
            </a:r>
            <a:r>
              <a:rPr lang="ca-ES" sz="2000" dirty="0" smtClean="0">
                <a:cs typeface="+mn-cs"/>
              </a:rPr>
              <a:t>: miocarditis, pericarditis</a:t>
            </a:r>
          </a:p>
          <a:p>
            <a:pPr eaLnBrk="1" hangingPunct="1">
              <a:defRPr/>
            </a:pPr>
            <a:endParaRPr lang="ca-ES" sz="2000" dirty="0" smtClean="0">
              <a:cs typeface="+mn-cs"/>
            </a:endParaRPr>
          </a:p>
          <a:p>
            <a:pPr eaLnBrk="1" hangingPunct="1">
              <a:defRPr/>
            </a:pPr>
            <a:r>
              <a:rPr lang="ca-ES" sz="2000" b="1" dirty="0" smtClean="0">
                <a:cs typeface="+mn-cs"/>
              </a:rPr>
              <a:t>Immunosupressió</a:t>
            </a:r>
            <a:r>
              <a:rPr lang="ca-ES" sz="2000" dirty="0" smtClean="0">
                <a:cs typeface="+mn-cs"/>
              </a:rPr>
              <a:t>: provocada per la infecció directe de </a:t>
            </a:r>
            <a:r>
              <a:rPr lang="ca-ES" sz="2000" dirty="0" err="1" smtClean="0">
                <a:cs typeface="+mn-cs"/>
              </a:rPr>
              <a:t>LimfT</a:t>
            </a:r>
            <a:r>
              <a:rPr lang="ca-ES" sz="2000" dirty="0" smtClean="0">
                <a:cs typeface="+mn-cs"/>
              </a:rPr>
              <a:t> i de </a:t>
            </a:r>
            <a:r>
              <a:rPr lang="ca-ES" sz="2000" dirty="0" err="1" smtClean="0">
                <a:cs typeface="+mn-cs"/>
              </a:rPr>
              <a:t>cèls</a:t>
            </a:r>
            <a:r>
              <a:rPr lang="ca-ES" sz="2000" dirty="0" smtClean="0">
                <a:cs typeface="+mn-cs"/>
              </a:rPr>
              <a:t> dendrítiques, comprometent el seu rol de CPA i activació de </a:t>
            </a:r>
            <a:r>
              <a:rPr lang="ca-ES" sz="2000" dirty="0" err="1" smtClean="0">
                <a:cs typeface="+mn-cs"/>
              </a:rPr>
              <a:t>LimfT</a:t>
            </a:r>
            <a:endParaRPr lang="ca-ES" sz="2000" dirty="0" smtClean="0">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Título 1"/>
          <p:cNvSpPr>
            <a:spLocks noGrp="1"/>
          </p:cNvSpPr>
          <p:nvPr>
            <p:ph type="title"/>
          </p:nvPr>
        </p:nvSpPr>
        <p:spPr/>
        <p:txBody>
          <a:bodyPr/>
          <a:lstStyle/>
          <a:p>
            <a:r>
              <a:rPr lang="ca-ES" sz="3200" smtClean="0"/>
              <a:t>CONTROL DE BROTS</a:t>
            </a:r>
          </a:p>
        </p:txBody>
      </p:sp>
      <p:sp>
        <p:nvSpPr>
          <p:cNvPr id="3" name="Marcador de contenido 2"/>
          <p:cNvSpPr>
            <a:spLocks noGrp="1"/>
          </p:cNvSpPr>
          <p:nvPr>
            <p:ph idx="1"/>
          </p:nvPr>
        </p:nvSpPr>
        <p:spPr/>
        <p:txBody>
          <a:bodyPr/>
          <a:lstStyle/>
          <a:p>
            <a:pPr>
              <a:defRPr/>
            </a:pPr>
            <a:r>
              <a:rPr lang="ca-ES" sz="2400" dirty="0" smtClean="0"/>
              <a:t>MECANISMES DE TRANSMISSIÓ</a:t>
            </a:r>
          </a:p>
          <a:p>
            <a:pPr>
              <a:defRPr/>
            </a:pPr>
            <a:endParaRPr lang="ca-ES" sz="2400" dirty="0" smtClean="0"/>
          </a:p>
          <a:p>
            <a:pPr>
              <a:defRPr/>
            </a:pPr>
            <a:r>
              <a:rPr lang="ca-ES" sz="2400" dirty="0" err="1" smtClean="0"/>
              <a:t>EPIs</a:t>
            </a:r>
            <a:endParaRPr lang="ca-ES" sz="2400" dirty="0" smtClean="0"/>
          </a:p>
          <a:p>
            <a:pPr>
              <a:defRPr/>
            </a:pPr>
            <a:endParaRPr lang="ca-ES" sz="2400" dirty="0" smtClean="0"/>
          </a:p>
          <a:p>
            <a:pPr>
              <a:defRPr/>
            </a:pPr>
            <a:r>
              <a:rPr lang="ca-ES" sz="2400" dirty="0"/>
              <a:t>AÏLLAMENT</a:t>
            </a:r>
          </a:p>
          <a:p>
            <a:pPr marL="0" indent="0">
              <a:buFontTx/>
              <a:buNone/>
              <a:defRPr/>
            </a:pPr>
            <a:endParaRPr lang="ca-ES" sz="2400" dirty="0" smtClean="0"/>
          </a:p>
          <a:p>
            <a:pPr>
              <a:defRPr/>
            </a:pPr>
            <a:r>
              <a:rPr lang="ca-ES" sz="2400" dirty="0" smtClean="0"/>
              <a:t>VACUNA</a:t>
            </a:r>
            <a:endParaRPr lang="ca-ES" sz="24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Título 1"/>
          <p:cNvSpPr>
            <a:spLocks noGrp="1"/>
          </p:cNvSpPr>
          <p:nvPr>
            <p:ph type="title" idx="4294967295"/>
          </p:nvPr>
        </p:nvSpPr>
        <p:spPr>
          <a:xfrm>
            <a:off x="519113" y="115888"/>
            <a:ext cx="8229600" cy="1143000"/>
          </a:xfrm>
        </p:spPr>
        <p:txBody>
          <a:bodyPr/>
          <a:lstStyle/>
          <a:p>
            <a:r>
              <a:rPr lang="ca-ES" sz="3200"/>
              <a:t>CONTROL DE BROTS</a:t>
            </a:r>
          </a:p>
        </p:txBody>
      </p:sp>
      <p:pic>
        <p:nvPicPr>
          <p:cNvPr id="218116" name="Picture 4" descr="Estornudo"/>
          <p:cNvPicPr>
            <a:picLocks noChangeAspect="1" noChangeArrowheads="1"/>
          </p:cNvPicPr>
          <p:nvPr/>
        </p:nvPicPr>
        <p:blipFill>
          <a:blip r:embed="rId3" cstate="screen"/>
          <a:srcRect/>
          <a:stretch>
            <a:fillRect/>
          </a:stretch>
        </p:blipFill>
        <p:spPr bwMode="auto">
          <a:xfrm>
            <a:off x="323850" y="1557338"/>
            <a:ext cx="4040188" cy="2370137"/>
          </a:xfrm>
          <a:prstGeom prst="rect">
            <a:avLst/>
          </a:prstGeom>
          <a:noFill/>
        </p:spPr>
      </p:pic>
      <p:pic>
        <p:nvPicPr>
          <p:cNvPr id="218117" name="Picture 5" descr="EPI, muriéndose de risa. Vea el víde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51500" y="1412875"/>
            <a:ext cx="2857500" cy="2657475"/>
          </a:xfrm>
          <a:prstGeom prst="rect">
            <a:avLst/>
          </a:prstGeom>
          <a:noFill/>
        </p:spPr>
      </p:pic>
      <p:pic>
        <p:nvPicPr>
          <p:cNvPr id="218118" name="Imagen 3" descr="mascarilla.jpg"/>
          <p:cNvPicPr>
            <a:picLocks noChangeAspect="1"/>
          </p:cNvPicPr>
          <p:nvPr/>
        </p:nvPicPr>
        <p:blipFill>
          <a:blip r:embed="rId5"/>
          <a:srcRect/>
          <a:stretch>
            <a:fillRect/>
          </a:stretch>
        </p:blipFill>
        <p:spPr bwMode="auto">
          <a:xfrm>
            <a:off x="323850" y="4335463"/>
            <a:ext cx="4032250" cy="2317750"/>
          </a:xfrm>
          <a:prstGeom prst="rect">
            <a:avLst/>
          </a:prstGeom>
          <a:noFill/>
          <a:ln w="9525">
            <a:noFill/>
            <a:miter lim="800000"/>
            <a:headEnd/>
            <a:tailEnd/>
          </a:ln>
        </p:spPr>
      </p:pic>
      <p:pic>
        <p:nvPicPr>
          <p:cNvPr id="218119" name="Imagen 5" descr="VACUNA.gif"/>
          <p:cNvPicPr>
            <a:picLocks noChangeAspect="1"/>
          </p:cNvPicPr>
          <p:nvPr/>
        </p:nvPicPr>
        <p:blipFill>
          <a:blip r:embed="rId6"/>
          <a:srcRect/>
          <a:stretch>
            <a:fillRect/>
          </a:stretch>
        </p:blipFill>
        <p:spPr bwMode="auto">
          <a:xfrm>
            <a:off x="5364163" y="4262438"/>
            <a:ext cx="2741612" cy="2479675"/>
          </a:xfrm>
          <a:prstGeom prst="rect">
            <a:avLst/>
          </a:prstGeom>
          <a:noFill/>
          <a:ln w="9525">
            <a:noFill/>
            <a:miter lim="800000"/>
            <a:headEnd/>
            <a:tailEnd/>
          </a:ln>
        </p:spPr>
      </p:pic>
      <p:sp>
        <p:nvSpPr>
          <p:cNvPr id="218120" name="Line 8"/>
          <p:cNvSpPr>
            <a:spLocks noChangeShapeType="1"/>
          </p:cNvSpPr>
          <p:nvPr/>
        </p:nvSpPr>
        <p:spPr bwMode="auto">
          <a:xfrm>
            <a:off x="1908175" y="1125538"/>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p:nvPr>
        </p:nvSpPr>
        <p:spPr/>
        <p:txBody>
          <a:bodyPr/>
          <a:lstStyle/>
          <a:p>
            <a:r>
              <a:rPr lang="ca-ES" sz="3200" smtClean="0"/>
              <a:t>MECANISMES DE TRANSMISSIÓ - EPIs</a:t>
            </a:r>
          </a:p>
        </p:txBody>
      </p:sp>
      <p:grpSp>
        <p:nvGrpSpPr>
          <p:cNvPr id="82946" name="Agrupar 3"/>
          <p:cNvGrpSpPr>
            <a:grpSpLocks/>
          </p:cNvGrpSpPr>
          <p:nvPr/>
        </p:nvGrpSpPr>
        <p:grpSpPr bwMode="auto">
          <a:xfrm>
            <a:off x="250825" y="1341438"/>
            <a:ext cx="3529013" cy="4967287"/>
            <a:chOff x="323850" y="1557338"/>
            <a:chExt cx="1951038" cy="2808287"/>
          </a:xfrm>
        </p:grpSpPr>
        <p:pic>
          <p:nvPicPr>
            <p:cNvPr id="82951" name="Imagen 3" descr="PULMÓN.jpg"/>
            <p:cNvPicPr>
              <a:picLocks noChangeAspect="1"/>
            </p:cNvPicPr>
            <p:nvPr/>
          </p:nvPicPr>
          <p:blipFill>
            <a:blip r:embed="rId3"/>
            <a:srcRect/>
            <a:stretch>
              <a:fillRect/>
            </a:stretch>
          </p:blipFill>
          <p:spPr bwMode="auto">
            <a:xfrm>
              <a:off x="684213" y="2420938"/>
              <a:ext cx="1590675" cy="1944687"/>
            </a:xfrm>
            <a:prstGeom prst="rect">
              <a:avLst/>
            </a:prstGeom>
            <a:noFill/>
            <a:ln w="9525">
              <a:noFill/>
              <a:miter lim="800000"/>
              <a:headEnd/>
              <a:tailEnd/>
            </a:ln>
          </p:spPr>
        </p:pic>
        <p:pic>
          <p:nvPicPr>
            <p:cNvPr id="82952" name="Imagen 4" descr="OJO.jpg"/>
            <p:cNvPicPr>
              <a:picLocks noChangeAspect="1"/>
            </p:cNvPicPr>
            <p:nvPr/>
          </p:nvPicPr>
          <p:blipFill>
            <a:blip r:embed="rId4"/>
            <a:srcRect/>
            <a:stretch>
              <a:fillRect/>
            </a:stretch>
          </p:blipFill>
          <p:spPr bwMode="auto">
            <a:xfrm>
              <a:off x="323850" y="1557338"/>
              <a:ext cx="1079500" cy="804862"/>
            </a:xfrm>
            <a:prstGeom prst="rect">
              <a:avLst/>
            </a:prstGeom>
            <a:noFill/>
            <a:ln w="9525">
              <a:noFill/>
              <a:miter lim="800000"/>
              <a:headEnd/>
              <a:tailEnd/>
            </a:ln>
          </p:spPr>
        </p:pic>
      </p:grpSp>
      <p:grpSp>
        <p:nvGrpSpPr>
          <p:cNvPr id="10" name="Agrupar 9"/>
          <p:cNvGrpSpPr>
            <a:grpSpLocks/>
          </p:cNvGrpSpPr>
          <p:nvPr/>
        </p:nvGrpSpPr>
        <p:grpSpPr bwMode="auto">
          <a:xfrm>
            <a:off x="3924300" y="1341438"/>
            <a:ext cx="4987925" cy="5167312"/>
            <a:chOff x="3923928" y="1340768"/>
            <a:chExt cx="4988436" cy="5168319"/>
          </a:xfrm>
        </p:grpSpPr>
        <p:pic>
          <p:nvPicPr>
            <p:cNvPr id="82949" name="Imagen 6" descr="EPI.jpg"/>
            <p:cNvPicPr>
              <a:picLocks noChangeAspect="1"/>
            </p:cNvPicPr>
            <p:nvPr/>
          </p:nvPicPr>
          <p:blipFill>
            <a:blip r:embed="rId5"/>
            <a:srcRect/>
            <a:stretch>
              <a:fillRect/>
            </a:stretch>
          </p:blipFill>
          <p:spPr bwMode="auto">
            <a:xfrm>
              <a:off x="3923928" y="1340768"/>
              <a:ext cx="4988436" cy="2880320"/>
            </a:xfrm>
            <a:prstGeom prst="rect">
              <a:avLst/>
            </a:prstGeom>
            <a:noFill/>
            <a:ln w="9525">
              <a:noFill/>
              <a:miter lim="800000"/>
              <a:headEnd/>
              <a:tailEnd/>
            </a:ln>
          </p:spPr>
        </p:pic>
        <p:sp>
          <p:nvSpPr>
            <p:cNvPr id="82950" name="CuadroTexto 7"/>
            <p:cNvSpPr txBox="1">
              <a:spLocks noChangeArrowheads="1"/>
            </p:cNvSpPr>
            <p:nvPr/>
          </p:nvSpPr>
          <p:spPr bwMode="auto">
            <a:xfrm>
              <a:off x="4139952" y="4293096"/>
              <a:ext cx="4536504" cy="2215991"/>
            </a:xfrm>
            <a:prstGeom prst="rect">
              <a:avLst/>
            </a:prstGeom>
            <a:noFill/>
            <a:ln w="9525">
              <a:noFill/>
              <a:miter lim="800000"/>
              <a:headEnd/>
              <a:tailEnd/>
            </a:ln>
          </p:spPr>
          <p:txBody>
            <a:bodyPr>
              <a:spAutoFit/>
            </a:bodyPr>
            <a:lstStyle/>
            <a:p>
              <a:pPr algn="ctr"/>
              <a:r>
                <a:rPr lang="ca-ES" sz="13800" b="1">
                  <a:solidFill>
                    <a:schemeClr val="tx2"/>
                  </a:solidFill>
                </a:rPr>
                <a:t>EPI</a:t>
              </a:r>
            </a:p>
          </p:txBody>
        </p:sp>
      </p:grpSp>
      <p:sp>
        <p:nvSpPr>
          <p:cNvPr id="9" name="CuadroTexto 8"/>
          <p:cNvSpPr txBox="1"/>
          <p:nvPr/>
        </p:nvSpPr>
        <p:spPr>
          <a:xfrm>
            <a:off x="0" y="2781300"/>
            <a:ext cx="9144000" cy="692150"/>
          </a:xfrm>
          <a:prstGeom prst="rect">
            <a:avLst/>
          </a:prstGeom>
          <a:solidFill>
            <a:schemeClr val="accent3"/>
          </a:solidFill>
        </p:spPr>
        <p:txBody>
          <a:bodyPr>
            <a:spAutoFit/>
          </a:bodyPr>
          <a:lstStyle/>
          <a:p>
            <a:pPr>
              <a:defRPr/>
            </a:pPr>
            <a:r>
              <a:rPr lang="ca-ES" sz="3900" b="1" dirty="0">
                <a:latin typeface="Arial" charset="0"/>
                <a:ea typeface="ＭＳ Ｐゴシック" charset="0"/>
                <a:cs typeface="ＭＳ Ｐゴシック" charset="0"/>
              </a:rPr>
              <a:t>EQUIPS DE PROTECCIÓ INDIVIDUAL</a:t>
            </a:r>
            <a:endParaRPr lang="ca-ES" sz="3900" b="1"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ta protecion.jpg"/>
          <p:cNvPicPr>
            <a:picLocks noChangeAspect="1"/>
          </p:cNvPicPr>
          <p:nvPr/>
        </p:nvPicPr>
        <p:blipFill>
          <a:blip r:embed="rId3"/>
          <a:srcRect/>
          <a:stretch>
            <a:fillRect/>
          </a:stretch>
        </p:blipFill>
        <p:spPr bwMode="auto">
          <a:xfrm>
            <a:off x="3348038" y="1844675"/>
            <a:ext cx="3205162" cy="4652963"/>
          </a:xfrm>
          <a:prstGeom prst="rect">
            <a:avLst/>
          </a:prstGeom>
          <a:noFill/>
          <a:ln w="9525">
            <a:noFill/>
            <a:miter lim="800000"/>
            <a:headEnd/>
            <a:tailEnd/>
          </a:ln>
        </p:spPr>
      </p:pic>
      <p:pic>
        <p:nvPicPr>
          <p:cNvPr id="10" name="Imagen 9" descr="mascarilla.jpg"/>
          <p:cNvPicPr>
            <a:picLocks noChangeAspect="1"/>
          </p:cNvPicPr>
          <p:nvPr/>
        </p:nvPicPr>
        <p:blipFill>
          <a:blip r:embed="rId4"/>
          <a:srcRect/>
          <a:stretch>
            <a:fillRect/>
          </a:stretch>
        </p:blipFill>
        <p:spPr bwMode="auto">
          <a:xfrm>
            <a:off x="4140200" y="333375"/>
            <a:ext cx="1581150" cy="2028825"/>
          </a:xfrm>
          <a:prstGeom prst="rect">
            <a:avLst/>
          </a:prstGeom>
          <a:noFill/>
          <a:ln w="9525">
            <a:noFill/>
            <a:miter lim="800000"/>
            <a:headEnd/>
            <a:tailEnd/>
          </a:ln>
        </p:spPr>
      </p:pic>
      <p:pic>
        <p:nvPicPr>
          <p:cNvPr id="6" name="Imagen 5" descr="gafas.jpg"/>
          <p:cNvPicPr>
            <a:picLocks noChangeAspect="1"/>
          </p:cNvPicPr>
          <p:nvPr/>
        </p:nvPicPr>
        <p:blipFill>
          <a:blip r:embed="rId5" cstate="screen"/>
          <a:srcRect/>
          <a:stretch>
            <a:fillRect/>
          </a:stretch>
        </p:blipFill>
        <p:spPr bwMode="auto">
          <a:xfrm>
            <a:off x="4067175" y="260350"/>
            <a:ext cx="1630363" cy="1111250"/>
          </a:xfrm>
          <a:prstGeom prst="rect">
            <a:avLst/>
          </a:prstGeom>
          <a:noFill/>
          <a:ln w="9525">
            <a:noFill/>
            <a:miter lim="800000"/>
            <a:headEnd/>
            <a:tailEnd/>
          </a:ln>
        </p:spPr>
      </p:pic>
      <p:pic>
        <p:nvPicPr>
          <p:cNvPr id="8" name="Imagen 7" descr="guantes.jpg"/>
          <p:cNvPicPr>
            <a:picLocks noChangeAspect="1"/>
          </p:cNvPicPr>
          <p:nvPr/>
        </p:nvPicPr>
        <p:blipFill>
          <a:blip r:embed="rId6"/>
          <a:srcRect r="50233"/>
          <a:stretch>
            <a:fillRect/>
          </a:stretch>
        </p:blipFill>
        <p:spPr bwMode="auto">
          <a:xfrm>
            <a:off x="3028950" y="4076700"/>
            <a:ext cx="1111250" cy="2232025"/>
          </a:xfrm>
          <a:prstGeom prst="rect">
            <a:avLst/>
          </a:prstGeom>
          <a:noFill/>
          <a:ln w="9525">
            <a:noFill/>
            <a:miter lim="800000"/>
            <a:headEnd/>
            <a:tailEnd/>
          </a:ln>
        </p:spPr>
      </p:pic>
      <p:pic>
        <p:nvPicPr>
          <p:cNvPr id="9" name="Imagen 8" descr="guantes.jpg"/>
          <p:cNvPicPr>
            <a:picLocks noChangeAspect="1"/>
          </p:cNvPicPr>
          <p:nvPr/>
        </p:nvPicPr>
        <p:blipFill>
          <a:blip r:embed="rId6"/>
          <a:srcRect l="50696"/>
          <a:stretch>
            <a:fillRect/>
          </a:stretch>
        </p:blipFill>
        <p:spPr bwMode="auto">
          <a:xfrm>
            <a:off x="5795963" y="4149725"/>
            <a:ext cx="1049337" cy="212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ítulo 1"/>
          <p:cNvSpPr>
            <a:spLocks noGrp="1"/>
          </p:cNvSpPr>
          <p:nvPr>
            <p:ph type="title"/>
          </p:nvPr>
        </p:nvSpPr>
        <p:spPr/>
        <p:txBody>
          <a:bodyPr/>
          <a:lstStyle/>
          <a:p>
            <a:r>
              <a:rPr lang="ca-ES" sz="3200" smtClean="0"/>
              <a:t>AÏLLAMENT DEL MALALT</a:t>
            </a:r>
          </a:p>
        </p:txBody>
      </p:sp>
      <p:sp>
        <p:nvSpPr>
          <p:cNvPr id="86018" name="Marcador de texto 2"/>
          <p:cNvSpPr>
            <a:spLocks noGrp="1"/>
          </p:cNvSpPr>
          <p:nvPr>
            <p:ph type="body" idx="1"/>
          </p:nvPr>
        </p:nvSpPr>
        <p:spPr/>
        <p:txBody>
          <a:bodyPr/>
          <a:lstStyle/>
          <a:p>
            <a:r>
              <a:rPr lang="ca-ES" smtClean="0"/>
              <a:t>A L’HOSPITAL:</a:t>
            </a:r>
          </a:p>
        </p:txBody>
      </p:sp>
      <p:sp>
        <p:nvSpPr>
          <p:cNvPr id="86019" name="Marcador de contenido 3"/>
          <p:cNvSpPr>
            <a:spLocks noGrp="1"/>
          </p:cNvSpPr>
          <p:nvPr>
            <p:ph sz="half" idx="2"/>
          </p:nvPr>
        </p:nvSpPr>
        <p:spPr>
          <a:ln>
            <a:solidFill>
              <a:srgbClr val="178537"/>
            </a:solidFill>
          </a:ln>
        </p:spPr>
        <p:txBody>
          <a:bodyPr/>
          <a:lstStyle/>
          <a:p>
            <a:pPr marL="0" indent="0" algn="ctr">
              <a:buFontTx/>
              <a:buNone/>
            </a:pPr>
            <a:endParaRPr lang="ca-ES" smtClean="0"/>
          </a:p>
          <a:p>
            <a:pPr marL="0" indent="0" algn="ctr">
              <a:buFontTx/>
              <a:buNone/>
            </a:pPr>
            <a:r>
              <a:rPr lang="ca-ES" smtClean="0"/>
              <a:t>IGUAL QUE LES </a:t>
            </a:r>
          </a:p>
          <a:p>
            <a:pPr marL="0" indent="0" algn="ctr">
              <a:buFontTx/>
              <a:buNone/>
            </a:pPr>
            <a:r>
              <a:rPr lang="ca-ES" smtClean="0"/>
              <a:t>MALALTIES DE </a:t>
            </a:r>
          </a:p>
          <a:p>
            <a:pPr marL="0" indent="0" algn="ctr">
              <a:buFontTx/>
              <a:buNone/>
            </a:pPr>
            <a:r>
              <a:rPr lang="ca-ES" smtClean="0"/>
              <a:t>TRANSMISSIÓ </a:t>
            </a:r>
          </a:p>
          <a:p>
            <a:pPr marL="0" indent="0" algn="ctr">
              <a:buFontTx/>
              <a:buNone/>
            </a:pPr>
            <a:r>
              <a:rPr lang="ca-ES" smtClean="0"/>
              <a:t>AÈRIA</a:t>
            </a:r>
          </a:p>
          <a:p>
            <a:pPr marL="0" indent="0" algn="ctr">
              <a:buFontTx/>
              <a:buNone/>
            </a:pPr>
            <a:endParaRPr lang="ca-ES" smtClean="0"/>
          </a:p>
          <a:p>
            <a:pPr marL="0" indent="0" algn="ctr">
              <a:buFontTx/>
              <a:buNone/>
            </a:pPr>
            <a:r>
              <a:rPr lang="ca-ES" smtClean="0"/>
              <a:t>(BOX INDIVIDUAL)</a:t>
            </a:r>
          </a:p>
        </p:txBody>
      </p:sp>
      <p:sp>
        <p:nvSpPr>
          <p:cNvPr id="86020" name="Marcador de texto 4"/>
          <p:cNvSpPr>
            <a:spLocks noGrp="1"/>
          </p:cNvSpPr>
          <p:nvPr>
            <p:ph type="body" sz="quarter" idx="3"/>
          </p:nvPr>
        </p:nvSpPr>
        <p:spPr/>
        <p:txBody>
          <a:bodyPr/>
          <a:lstStyle/>
          <a:p>
            <a:r>
              <a:rPr lang="ca-ES" smtClean="0"/>
              <a:t>A CASA:</a:t>
            </a:r>
          </a:p>
        </p:txBody>
      </p:sp>
      <p:pic>
        <p:nvPicPr>
          <p:cNvPr id="7" name="Marcador de contenido 6" descr="casa.jpg"/>
          <p:cNvPicPr>
            <a:picLocks noGrp="1" noChangeAspect="1"/>
          </p:cNvPicPr>
          <p:nvPr>
            <p:ph sz="quarter" idx="4"/>
          </p:nvPr>
        </p:nvPicPr>
        <p:blipFill>
          <a:blip r:embed="rId3"/>
          <a:srcRect/>
          <a:stretch>
            <a:fillRect/>
          </a:stretch>
        </p:blipFill>
        <p:spPr>
          <a:ln>
            <a:solidFill>
              <a:srgbClr val="178537"/>
            </a:solidFill>
          </a:ln>
        </p:spPr>
      </p:pic>
      <p:sp>
        <p:nvSpPr>
          <p:cNvPr id="8" name="CuadroTexto 7"/>
          <p:cNvSpPr txBox="1">
            <a:spLocks noChangeArrowheads="1"/>
          </p:cNvSpPr>
          <p:nvPr/>
        </p:nvSpPr>
        <p:spPr bwMode="auto">
          <a:xfrm>
            <a:off x="4716463" y="2349500"/>
            <a:ext cx="3887787" cy="1200150"/>
          </a:xfrm>
          <a:prstGeom prst="rect">
            <a:avLst/>
          </a:prstGeom>
          <a:solidFill>
            <a:srgbClr val="FFFFFF"/>
          </a:solidFill>
          <a:ln w="9525">
            <a:noFill/>
            <a:miter lim="800000"/>
            <a:headEnd/>
            <a:tailEnd/>
          </a:ln>
        </p:spPr>
        <p:txBody>
          <a:bodyPr>
            <a:spAutoFit/>
          </a:bodyPr>
          <a:lstStyle/>
          <a:p>
            <a:pPr algn="just"/>
            <a:r>
              <a:rPr lang="ca-ES" sz="2400"/>
              <a:t>IDEAL MÍNIM FINS A 7 DIES DE L’INICI DE L’EXANTEMA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ítulo 1"/>
          <p:cNvSpPr>
            <a:spLocks noGrp="1"/>
          </p:cNvSpPr>
          <p:nvPr>
            <p:ph type="title"/>
          </p:nvPr>
        </p:nvSpPr>
        <p:spPr/>
        <p:txBody>
          <a:bodyPr/>
          <a:lstStyle/>
          <a:p>
            <a:r>
              <a:rPr lang="ca-ES" sz="3200" smtClean="0"/>
              <a:t>VACUNACIÓ</a:t>
            </a:r>
          </a:p>
        </p:txBody>
      </p:sp>
      <p:pic>
        <p:nvPicPr>
          <p:cNvPr id="89090" name="Imagen 5" descr="VACUNA.gif"/>
          <p:cNvPicPr>
            <a:picLocks noChangeAspect="1"/>
          </p:cNvPicPr>
          <p:nvPr/>
        </p:nvPicPr>
        <p:blipFill>
          <a:blip r:embed="rId3"/>
          <a:srcRect/>
          <a:stretch>
            <a:fillRect/>
          </a:stretch>
        </p:blipFill>
        <p:spPr bwMode="auto">
          <a:xfrm>
            <a:off x="1908175" y="1484313"/>
            <a:ext cx="533400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s-ES_tradnl" sz="3200" dirty="0" smtClean="0">
                <a:cs typeface="+mj-cs"/>
              </a:rPr>
              <a:t>VACUNACIÓ</a:t>
            </a:r>
            <a:endParaRPr lang="es-ES" sz="3200" dirty="0" smtClean="0">
              <a:cs typeface="+mj-cs"/>
            </a:endParaRPr>
          </a:p>
        </p:txBody>
      </p:sp>
      <p:sp>
        <p:nvSpPr>
          <p:cNvPr id="8195" name="Rectangle 3"/>
          <p:cNvSpPr>
            <a:spLocks noGrp="1" noChangeArrowheads="1"/>
          </p:cNvSpPr>
          <p:nvPr>
            <p:ph type="body" idx="1"/>
          </p:nvPr>
        </p:nvSpPr>
        <p:spPr/>
        <p:txBody>
          <a:bodyPr/>
          <a:lstStyle/>
          <a:p>
            <a:pPr eaLnBrk="1" hangingPunct="1">
              <a:lnSpc>
                <a:spcPct val="150000"/>
              </a:lnSpc>
              <a:buFontTx/>
              <a:buNone/>
            </a:pPr>
            <a:r>
              <a:rPr lang="ca-ES" smtClean="0"/>
              <a:t>Importància cabdal (</a:t>
            </a:r>
            <a:r>
              <a:rPr lang="ca-ES" smtClean="0">
                <a:latin typeface="Wingdings" pitchFamily="2" charset="2"/>
                <a:sym typeface="Wingdings" pitchFamily="2" charset="2"/>
              </a:rPr>
              <a:t></a:t>
            </a:r>
            <a:r>
              <a:rPr lang="ca-ES" smtClean="0"/>
              <a:t>contagiositat)</a:t>
            </a:r>
          </a:p>
          <a:p>
            <a:pPr lvl="1" eaLnBrk="1" hangingPunct="1">
              <a:lnSpc>
                <a:spcPct val="150000"/>
              </a:lnSpc>
              <a:buFontTx/>
              <a:buNone/>
            </a:pPr>
            <a:endParaRPr lang="ca-ES" sz="3200" smtClean="0"/>
          </a:p>
        </p:txBody>
      </p:sp>
      <p:sp>
        <p:nvSpPr>
          <p:cNvPr id="90116" name="Text Box 4"/>
          <p:cNvSpPr txBox="1">
            <a:spLocks noChangeArrowheads="1"/>
          </p:cNvSpPr>
          <p:nvPr/>
        </p:nvSpPr>
        <p:spPr bwMode="auto">
          <a:xfrm>
            <a:off x="222250" y="4043363"/>
            <a:ext cx="8688388" cy="1978025"/>
          </a:xfrm>
          <a:prstGeom prst="rect">
            <a:avLst/>
          </a:prstGeom>
          <a:noFill/>
          <a:ln w="57150" cmpd="thickThin">
            <a:solidFill>
              <a:srgbClr val="000066"/>
            </a:solidFill>
            <a:miter lim="800000"/>
            <a:headEnd/>
            <a:tailEnd/>
          </a:ln>
          <a:effectLst/>
        </p:spPr>
        <p:txBody>
          <a:bodyPr wrap="none">
            <a:spAutoFit/>
          </a:bodyPr>
          <a:lstStyle/>
          <a:p>
            <a:pPr lvl="2" algn="ctr"/>
            <a:r>
              <a:rPr lang="ca-ES" sz="4000">
                <a:solidFill>
                  <a:srgbClr val="000066"/>
                </a:solidFill>
              </a:rPr>
              <a:t>Naixement &gt;1957</a:t>
            </a:r>
          </a:p>
          <a:p>
            <a:pPr lvl="2" algn="ctr"/>
            <a:r>
              <a:rPr lang="ca-ES" sz="4000">
                <a:solidFill>
                  <a:srgbClr val="000066"/>
                </a:solidFill>
              </a:rPr>
              <a:t>Manca d’immunitat (serologia)</a:t>
            </a:r>
          </a:p>
          <a:p>
            <a:pPr lvl="2" algn="ctr"/>
            <a:r>
              <a:rPr lang="ca-ES" sz="4000">
                <a:solidFill>
                  <a:srgbClr val="000066"/>
                </a:solidFill>
              </a:rPr>
              <a:t>Manca de vacunació (carnet vacunal)</a:t>
            </a:r>
          </a:p>
        </p:txBody>
      </p:sp>
      <p:pic>
        <p:nvPicPr>
          <p:cNvPr id="90119" name="Picture 7" descr="flecha azul hacia arriba">
            <a:hlinkClick r:id="rId3" tooltip="flecha azul hacia arriba"/>
          </p:cNvPr>
          <p:cNvPicPr>
            <a:picLocks noChangeAspect="1" noChangeArrowheads="1"/>
          </p:cNvPicPr>
          <p:nvPr/>
        </p:nvPicPr>
        <p:blipFill>
          <a:blip r:embed="rId4" cstate="screen"/>
          <a:srcRect/>
          <a:stretch>
            <a:fillRect/>
          </a:stretch>
        </p:blipFill>
        <p:spPr bwMode="auto">
          <a:xfrm>
            <a:off x="3779838" y="2205038"/>
            <a:ext cx="1109662" cy="1685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90116"/>
                                        </p:tgtEl>
                                        <p:attrNameLst>
                                          <p:attrName>style.visibility</p:attrName>
                                        </p:attrNameLst>
                                      </p:cBhvr>
                                      <p:to>
                                        <p:strVal val="visible"/>
                                      </p:to>
                                    </p:set>
                                    <p:animEffect transition="in" filter="slide(fromTop)">
                                      <p:cBhvr>
                                        <p:cTn id="10"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s-ES_tradnl" sz="3200" b="1" smtClean="0"/>
              <a:t>                                              L’OBJECTIU…</a:t>
            </a:r>
            <a:endParaRPr lang="es-ES" sz="3200" b="1" smtClean="0"/>
          </a:p>
        </p:txBody>
      </p:sp>
      <p:sp>
        <p:nvSpPr>
          <p:cNvPr id="113667" name="Rectangle 3"/>
          <p:cNvSpPr>
            <a:spLocks noGrp="1" noChangeArrowheads="1"/>
          </p:cNvSpPr>
          <p:nvPr>
            <p:ph type="body" idx="1"/>
          </p:nvPr>
        </p:nvSpPr>
        <p:spPr/>
        <p:txBody>
          <a:bodyPr/>
          <a:lstStyle/>
          <a:p>
            <a:pPr>
              <a:buFontTx/>
              <a:buNone/>
            </a:pPr>
            <a:r>
              <a:rPr lang="es-ES_tradnl" b="1" smtClean="0"/>
              <a:t>…del control de brots és…</a:t>
            </a:r>
          </a:p>
          <a:p>
            <a:pPr>
              <a:buFontTx/>
              <a:buNone/>
            </a:pPr>
            <a:endParaRPr lang="es-ES_tradnl" smtClean="0"/>
          </a:p>
          <a:p>
            <a:pPr>
              <a:buFontTx/>
              <a:buNone/>
            </a:pPr>
            <a:endParaRPr lang="es-ES_tradnl" smtClean="0"/>
          </a:p>
          <a:p>
            <a:pPr algn="ctr">
              <a:buFontTx/>
              <a:buNone/>
            </a:pPr>
            <a:endParaRPr lang="es-ES" sz="4000" b="1" smtClean="0">
              <a:solidFill>
                <a:srgbClr val="CC3300"/>
              </a:solidFill>
            </a:endParaRPr>
          </a:p>
        </p:txBody>
      </p:sp>
      <p:sp>
        <p:nvSpPr>
          <p:cNvPr id="113669" name="Rectangle 5"/>
          <p:cNvSpPr>
            <a:spLocks noChangeArrowheads="1"/>
          </p:cNvSpPr>
          <p:nvPr/>
        </p:nvSpPr>
        <p:spPr bwMode="auto">
          <a:xfrm>
            <a:off x="795338" y="3078163"/>
            <a:ext cx="7554912" cy="701675"/>
          </a:xfrm>
          <a:prstGeom prst="rect">
            <a:avLst/>
          </a:prstGeom>
          <a:noFill/>
          <a:ln w="9525">
            <a:noFill/>
            <a:miter lim="800000"/>
            <a:headEnd/>
            <a:tailEnd/>
          </a:ln>
          <a:effectLst/>
        </p:spPr>
        <p:txBody>
          <a:bodyPr wrap="none">
            <a:spAutoFit/>
          </a:bodyPr>
          <a:lstStyle/>
          <a:p>
            <a:r>
              <a:rPr lang="es-ES_tradnl" sz="3600" b="1">
                <a:solidFill>
                  <a:srgbClr val="CC3300"/>
                </a:solidFill>
              </a:rPr>
              <a:t>L’ERADIACIÓ</a:t>
            </a:r>
            <a:r>
              <a:rPr lang="es-ES_tradnl" sz="4000" b="1">
                <a:solidFill>
                  <a:srgbClr val="CC3300"/>
                </a:solidFill>
              </a:rPr>
              <a:t> DE LA MALALTIA</a:t>
            </a:r>
            <a:endParaRPr lang="ca-ES" sz="4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4719" name="Group 159"/>
          <p:cNvGraphicFramePr>
            <a:graphicFrameLocks noGrp="1"/>
          </p:cNvGraphicFramePr>
          <p:nvPr>
            <p:ph idx="4294967295"/>
          </p:nvPr>
        </p:nvGraphicFramePr>
        <p:xfrm>
          <a:off x="323850" y="82550"/>
          <a:ext cx="8208963" cy="6291264"/>
        </p:xfrm>
        <a:graphic>
          <a:graphicData uri="http://schemas.openxmlformats.org/drawingml/2006/table">
            <a:tbl>
              <a:tblPr/>
              <a:tblGrid>
                <a:gridCol w="2339975"/>
                <a:gridCol w="792163"/>
                <a:gridCol w="793750"/>
                <a:gridCol w="792162"/>
                <a:gridCol w="793750"/>
                <a:gridCol w="793750"/>
                <a:gridCol w="792163"/>
                <a:gridCol w="1111250"/>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SÍMPTOMA</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EXANETMA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FEBRE &gt;38.5 ºc</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RINITIS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TOS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CONJUNTIVITIS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50%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OTITIS MITJANA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TROMBOCITOSI</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DIAREES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PNEUMONIA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ENCEFALITIS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ENANTEMA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s-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2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Nº DOSIS VACUNALS</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 DOSI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2 DOSIS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NS/NC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Marcador de contenido 2"/>
          <p:cNvSpPr>
            <a:spLocks noGrp="1"/>
          </p:cNvSpPr>
          <p:nvPr>
            <p:ph idx="4294967295"/>
          </p:nvPr>
        </p:nvSpPr>
        <p:spPr>
          <a:xfrm>
            <a:off x="0" y="1412875"/>
            <a:ext cx="9144000" cy="863600"/>
          </a:xfrm>
        </p:spPr>
        <p:txBody>
          <a:bodyPr/>
          <a:lstStyle/>
          <a:p>
            <a:pPr algn="ctr">
              <a:buFontTx/>
              <a:buNone/>
            </a:pPr>
            <a:r>
              <a:rPr lang="ca-ES" b="1" smtClean="0">
                <a:solidFill>
                  <a:srgbClr val="CC3300"/>
                </a:solidFill>
                <a:effectLst>
                  <a:outerShdw blurRad="38100" dist="38100" dir="2700000" algn="tl">
                    <a:srgbClr val="C0C0C0"/>
                  </a:outerShdw>
                </a:effectLst>
              </a:rPr>
              <a:t>MALALTIA DE DECLARACIÓ OBLIGATÒRIA</a:t>
            </a:r>
          </a:p>
        </p:txBody>
      </p:sp>
      <p:pic>
        <p:nvPicPr>
          <p:cNvPr id="111620" name="Imagen 3" descr="EDO.jpg"/>
          <p:cNvPicPr>
            <a:picLocks noChangeAspect="1"/>
          </p:cNvPicPr>
          <p:nvPr/>
        </p:nvPicPr>
        <p:blipFill>
          <a:blip r:embed="rId3"/>
          <a:srcRect/>
          <a:stretch>
            <a:fillRect/>
          </a:stretch>
        </p:blipFill>
        <p:spPr bwMode="auto">
          <a:xfrm>
            <a:off x="2987675" y="2492375"/>
            <a:ext cx="331152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_tradnl" sz="3200" smtClean="0"/>
              <a:t>OBJECTIUS D’ERADICACIÓ</a:t>
            </a:r>
            <a:endParaRPr lang="es-ES" sz="3200" smtClean="0"/>
          </a:p>
        </p:txBody>
      </p:sp>
      <p:sp>
        <p:nvSpPr>
          <p:cNvPr id="15363" name="Rectangle 3"/>
          <p:cNvSpPr>
            <a:spLocks noGrp="1" noChangeArrowheads="1"/>
          </p:cNvSpPr>
          <p:nvPr>
            <p:ph type="body" idx="1"/>
          </p:nvPr>
        </p:nvSpPr>
        <p:spPr/>
        <p:txBody>
          <a:bodyPr/>
          <a:lstStyle/>
          <a:p>
            <a:pPr eaLnBrk="1" hangingPunct="1">
              <a:lnSpc>
                <a:spcPct val="150000"/>
              </a:lnSpc>
            </a:pPr>
            <a:r>
              <a:rPr lang="ca-ES" sz="2400" b="1" smtClean="0"/>
              <a:t>L’únic reservori</a:t>
            </a:r>
            <a:r>
              <a:rPr lang="ca-ES" sz="2400" smtClean="0"/>
              <a:t> del virus és l’ésser </a:t>
            </a:r>
            <a:r>
              <a:rPr lang="ca-ES" sz="2400" b="1" smtClean="0"/>
              <a:t>humà</a:t>
            </a:r>
          </a:p>
          <a:p>
            <a:pPr eaLnBrk="1" hangingPunct="1">
              <a:lnSpc>
                <a:spcPct val="150000"/>
              </a:lnSpc>
            </a:pPr>
            <a:r>
              <a:rPr lang="ca-ES" sz="2400" b="1" smtClean="0"/>
              <a:t>Inicialment</a:t>
            </a:r>
            <a:r>
              <a:rPr lang="ca-ES" sz="2400" smtClean="0"/>
              <a:t>, l’OMS va fixar el </a:t>
            </a:r>
            <a:r>
              <a:rPr lang="ca-ES" sz="2400" b="1" smtClean="0"/>
              <a:t>2010</a:t>
            </a:r>
            <a:r>
              <a:rPr lang="ca-ES" sz="2400" smtClean="0"/>
              <a:t> com a data límit per a eradicar el xarampió a la UE</a:t>
            </a:r>
          </a:p>
          <a:p>
            <a:pPr eaLnBrk="1" hangingPunct="1">
              <a:lnSpc>
                <a:spcPct val="150000"/>
              </a:lnSpc>
            </a:pPr>
            <a:endParaRPr lang="ca-ES" sz="2400" smtClean="0"/>
          </a:p>
          <a:p>
            <a:pPr algn="ctr" eaLnBrk="1" hangingPunct="1">
              <a:lnSpc>
                <a:spcPct val="150000"/>
              </a:lnSpc>
              <a:buFontTx/>
              <a:buNone/>
            </a:pPr>
            <a:r>
              <a:rPr lang="ca-ES" sz="2400" smtClean="0"/>
              <a:t>	Donada l’aparició de casos al 2009, la OMS de la UE va renovar la seva voluntat d’eliminar el xarampió a l’any </a:t>
            </a:r>
            <a:r>
              <a:rPr lang="ca-ES" sz="2400" b="1" smtClean="0"/>
              <a:t>2015</a:t>
            </a:r>
          </a:p>
        </p:txBody>
      </p:sp>
      <p:sp>
        <p:nvSpPr>
          <p:cNvPr id="101380" name="Rectangle 4"/>
          <p:cNvSpPr>
            <a:spLocks noChangeArrowheads="1"/>
          </p:cNvSpPr>
          <p:nvPr/>
        </p:nvSpPr>
        <p:spPr bwMode="auto">
          <a:xfrm>
            <a:off x="468313" y="4076700"/>
            <a:ext cx="8424862" cy="1873250"/>
          </a:xfrm>
          <a:prstGeom prst="rect">
            <a:avLst/>
          </a:prstGeom>
          <a:noFill/>
          <a:ln w="53975">
            <a:solidFill>
              <a:srgbClr val="178537"/>
            </a:solidFill>
            <a:miter lim="800000"/>
            <a:headEnd/>
            <a:tailEnd/>
          </a:ln>
          <a:effectLst/>
        </p:spPr>
        <p:txBody>
          <a:bodyPr wrap="none" anchor="ctr"/>
          <a:lstStyle/>
          <a:p>
            <a:pPr algn="ctr"/>
            <a:endParaRPr lang="ca-E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defRPr/>
            </a:pPr>
            <a:r>
              <a:rPr lang="es-ES_tradnl" sz="3200" smtClean="0">
                <a:cs typeface="+mj-cs"/>
              </a:rPr>
              <a:t>ESTADÍSTICA DEL BROT A CSPT</a:t>
            </a:r>
            <a:endParaRPr lang="es-ES" sz="3200" smtClean="0">
              <a:cs typeface="+mj-cs"/>
            </a:endParaRPr>
          </a:p>
        </p:txBody>
      </p:sp>
      <p:graphicFrame>
        <p:nvGraphicFramePr>
          <p:cNvPr id="60419" name="Group 3"/>
          <p:cNvGraphicFramePr>
            <a:graphicFrameLocks noGrp="1"/>
          </p:cNvGraphicFramePr>
          <p:nvPr>
            <p:ph sz="half" idx="4294967295"/>
          </p:nvPr>
        </p:nvGraphicFramePr>
        <p:xfrm>
          <a:off x="611188" y="1412875"/>
          <a:ext cx="2098675" cy="4713288"/>
        </p:xfrm>
        <a:graphic>
          <a:graphicData uri="http://schemas.openxmlformats.org/drawingml/2006/table">
            <a:tbl>
              <a:tblPr/>
              <a:tblGrid>
                <a:gridCol w="1522412"/>
                <a:gridCol w="576263"/>
              </a:tblGrid>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a:ln>
                            <a:noFill/>
                          </a:ln>
                          <a:solidFill>
                            <a:schemeClr val="tx1"/>
                          </a:solidFill>
                          <a:effectLst/>
                          <a:latin typeface="Arial" charset="0"/>
                          <a:ea typeface="ＭＳ Ｐゴシック" charset="0"/>
                        </a:rPr>
                        <a:t>SÍMPTOMA</a:t>
                      </a:r>
                      <a:endParaRPr kumimoji="0" lang="es-ES" sz="1600" b="1"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a:ln>
                            <a:noFill/>
                          </a:ln>
                          <a:solidFill>
                            <a:schemeClr val="tx1"/>
                          </a:solidFill>
                          <a:effectLst/>
                          <a:latin typeface="Arial" charset="0"/>
                          <a:ea typeface="ＭＳ Ｐゴシック" charset="0"/>
                        </a:rPr>
                        <a:t>%</a:t>
                      </a:r>
                      <a:endParaRPr kumimoji="0" lang="es-ES" sz="1600" b="1"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EXANETMA</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100%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FEBRE &gt;38.5 ºc</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100%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RINITIS</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TOS</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33%</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a:ln>
                            <a:noFill/>
                          </a:ln>
                          <a:solidFill>
                            <a:schemeClr val="tx1"/>
                          </a:solidFill>
                          <a:effectLst/>
                          <a:latin typeface="Arial" charset="0"/>
                          <a:ea typeface="ＭＳ Ｐゴシック" charset="0"/>
                        </a:rPr>
                        <a:t>CONJUNTIVITIS</a:t>
                      </a:r>
                      <a:endParaRPr kumimoji="0" lang="es-ES" sz="12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50%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OTITIS MITJANA</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TROMBOCITOSI</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DIAREES</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PNEUMONIA</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ENCEFALITIS</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0%</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a:ln>
                            <a:noFill/>
                          </a:ln>
                          <a:solidFill>
                            <a:schemeClr val="tx1"/>
                          </a:solidFill>
                          <a:effectLst/>
                          <a:latin typeface="Arial" charset="0"/>
                          <a:ea typeface="ＭＳ Ｐゴシック" charset="0"/>
                        </a:rPr>
                        <a:t>ALTRES</a:t>
                      </a:r>
                      <a:endParaRPr kumimoji="0" lang="es-ES" sz="12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a:ln>
                            <a:noFill/>
                          </a:ln>
                          <a:solidFill>
                            <a:schemeClr val="tx1"/>
                          </a:solidFill>
                          <a:effectLst/>
                          <a:latin typeface="Arial" charset="0"/>
                          <a:ea typeface="ＭＳ Ｐゴシック" charset="0"/>
                        </a:rPr>
                        <a:t>33%</a:t>
                      </a:r>
                      <a:endParaRPr kumimoji="0" lang="es-ES" sz="12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0812" name="Object 44"/>
          <p:cNvGraphicFramePr>
            <a:graphicFrameLocks noGrp="1" noChangeAspect="1"/>
          </p:cNvGraphicFramePr>
          <p:nvPr>
            <p:ph sz="half" idx="4294967295"/>
          </p:nvPr>
        </p:nvGraphicFramePr>
        <p:xfrm>
          <a:off x="2987675" y="1989138"/>
          <a:ext cx="5554663" cy="3522662"/>
        </p:xfrm>
        <a:graphic>
          <a:graphicData uri="http://schemas.openxmlformats.org/presentationml/2006/ole">
            <p:oleObj spid="_x0000_s160812" name="Gráfico" r:id="rId4" imgW="5886298" imgH="3733678" progId="Excel.Sheet.8">
              <p:embed/>
            </p:oleObj>
          </a:graphicData>
        </a:graphic>
      </p:graphicFrame>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Marcador de contenido 2"/>
          <p:cNvSpPr>
            <a:spLocks noGrp="1"/>
          </p:cNvSpPr>
          <p:nvPr>
            <p:ph idx="4294967295"/>
          </p:nvPr>
        </p:nvSpPr>
        <p:spPr/>
        <p:txBody>
          <a:bodyPr anchor="ctr"/>
          <a:lstStyle/>
          <a:p>
            <a:pPr marL="0" indent="0" algn="ctr" defTabSz="457200">
              <a:buFontTx/>
              <a:buNone/>
            </a:pPr>
            <a:r>
              <a:rPr lang="ca-ES" sz="2400" smtClean="0"/>
              <a:t>MOLTS ESTUDIS CORROBOREN UNA ASSOCIACIÓ ENTRE LA FALTA DE VACUNACIÓ I L’APARICIÓ DE BROTS...</a:t>
            </a:r>
          </a:p>
        </p:txBody>
      </p:sp>
      <p:sp>
        <p:nvSpPr>
          <p:cNvPr id="166915" name="Título 1"/>
          <p:cNvSpPr>
            <a:spLocks noGrp="1"/>
          </p:cNvSpPr>
          <p:nvPr>
            <p:ph type="title" idx="4294967295"/>
          </p:nvPr>
        </p:nvSpPr>
        <p:spPr/>
        <p:txBody>
          <a:bodyPr/>
          <a:lstStyle/>
          <a:p>
            <a:r>
              <a:rPr lang="ca-ES" sz="3200" smtClean="0"/>
              <a:t>HIPÒTESIS SOBRE LA REEMERGÈNCIA DEL XARRAMPIÓ</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7154" name="Imagen 3" descr="Captura de pantalla 2014-05-31 a la(s) 12.43.16.png"/>
          <p:cNvPicPr>
            <a:picLocks noChangeAspect="1"/>
          </p:cNvPicPr>
          <p:nvPr/>
        </p:nvPicPr>
        <p:blipFill>
          <a:blip r:embed="rId3"/>
          <a:srcRect/>
          <a:stretch>
            <a:fillRect/>
          </a:stretch>
        </p:blipFill>
        <p:spPr bwMode="auto">
          <a:xfrm>
            <a:off x="0" y="260350"/>
            <a:ext cx="9144000" cy="3105150"/>
          </a:xfrm>
          <a:prstGeom prst="rect">
            <a:avLst/>
          </a:prstGeom>
          <a:noFill/>
          <a:ln w="9525">
            <a:noFill/>
            <a:miter lim="800000"/>
            <a:headEnd/>
            <a:tailEnd/>
          </a:ln>
        </p:spPr>
      </p:pic>
      <p:pic>
        <p:nvPicPr>
          <p:cNvPr id="177155" name="Imagen 4" descr="Captura de pantalla 2014-05-31 a la(s) 12.45.37.png"/>
          <p:cNvPicPr>
            <a:picLocks noChangeAspect="1"/>
          </p:cNvPicPr>
          <p:nvPr/>
        </p:nvPicPr>
        <p:blipFill>
          <a:blip r:embed="rId4"/>
          <a:srcRect/>
          <a:stretch>
            <a:fillRect/>
          </a:stretch>
        </p:blipFill>
        <p:spPr bwMode="auto">
          <a:xfrm>
            <a:off x="0" y="3500438"/>
            <a:ext cx="9144000"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9202" name="Marcador de contenido 3" descr="Captura de pantalla 2014-05-31 a la(s) 12.55.15.png"/>
          <p:cNvPicPr>
            <a:picLocks noGrp="1" noChangeAspect="1"/>
          </p:cNvPicPr>
          <p:nvPr>
            <p:ph idx="4294967295"/>
          </p:nvPr>
        </p:nvPicPr>
        <p:blipFill>
          <a:blip r:embed="rId3"/>
          <a:srcRect t="-3326" b="-1830"/>
          <a:stretch>
            <a:fillRect/>
          </a:stretch>
        </p:blipFill>
        <p:spPr>
          <a:xfrm>
            <a:off x="457200" y="889000"/>
            <a:ext cx="8229600" cy="523875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1250" name="Marcador de contenido 3" descr="Captura de pantalla 2014-05-31 a la(s) 13.06.36.png"/>
          <p:cNvPicPr>
            <a:picLocks noGrp="1" noChangeAspect="1"/>
          </p:cNvPicPr>
          <p:nvPr>
            <p:ph idx="4294967295"/>
          </p:nvPr>
        </p:nvPicPr>
        <p:blipFill>
          <a:blip r:embed="rId3"/>
          <a:srcRect/>
          <a:stretch>
            <a:fillRect/>
          </a:stretch>
        </p:blipFill>
        <p:spPr>
          <a:xfrm>
            <a:off x="0" y="1187450"/>
            <a:ext cx="9144000" cy="4525963"/>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8962" name="Imagen 5" descr="Captura de pantalla 2014-06-03 a la(s) 18.28.26.png"/>
          <p:cNvPicPr>
            <a:picLocks noChangeAspect="1"/>
          </p:cNvPicPr>
          <p:nvPr/>
        </p:nvPicPr>
        <p:blipFill>
          <a:blip r:embed="rId2"/>
          <a:srcRect/>
          <a:stretch>
            <a:fillRect/>
          </a:stretch>
        </p:blipFill>
        <p:spPr bwMode="auto">
          <a:xfrm>
            <a:off x="0" y="1435100"/>
            <a:ext cx="9144000" cy="3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9986" name="Imagen 3" descr="Captura de pantalla 2014-06-03 a la(s) 18.28.46.png"/>
          <p:cNvPicPr>
            <a:picLocks noChangeAspect="1"/>
          </p:cNvPicPr>
          <p:nvPr/>
        </p:nvPicPr>
        <p:blipFill>
          <a:blip r:embed="rId2"/>
          <a:srcRect/>
          <a:stretch>
            <a:fillRect/>
          </a:stretch>
        </p:blipFill>
        <p:spPr bwMode="auto">
          <a:xfrm>
            <a:off x="0" y="1320800"/>
            <a:ext cx="9144000"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1010" name="Imagen 3" descr="Captura de pantalla 2014-06-03 a la(s) 18.32.36.png"/>
          <p:cNvPicPr>
            <a:picLocks noChangeAspect="1"/>
          </p:cNvPicPr>
          <p:nvPr/>
        </p:nvPicPr>
        <p:blipFill>
          <a:blip r:embed="rId2"/>
          <a:srcRect/>
          <a:stretch>
            <a:fillRect/>
          </a:stretch>
        </p:blipFill>
        <p:spPr bwMode="auto">
          <a:xfrm>
            <a:off x="0" y="1333500"/>
            <a:ext cx="9144000" cy="418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aphicFrame>
        <p:nvGraphicFramePr>
          <p:cNvPr id="198658" name="Group 2"/>
          <p:cNvGraphicFramePr>
            <a:graphicFrameLocks noGrp="1"/>
          </p:cNvGraphicFramePr>
          <p:nvPr>
            <p:ph idx="4294967295"/>
          </p:nvPr>
        </p:nvGraphicFramePr>
        <p:xfrm>
          <a:off x="323850" y="82550"/>
          <a:ext cx="8208963" cy="6291264"/>
        </p:xfrm>
        <a:graphic>
          <a:graphicData uri="http://schemas.openxmlformats.org/drawingml/2006/table">
            <a:tbl>
              <a:tblPr/>
              <a:tblGrid>
                <a:gridCol w="2339975"/>
                <a:gridCol w="792163"/>
                <a:gridCol w="793750"/>
                <a:gridCol w="792162"/>
                <a:gridCol w="793750"/>
                <a:gridCol w="793750"/>
                <a:gridCol w="792163"/>
                <a:gridCol w="1111250"/>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SÍMPTOMA</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EXANETMA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FEBRE &gt;38.5 ºc</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100%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RINITIS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TOS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CONJUNTIVITIS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50%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OTITIS MITJANA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TROMBOCITOSI</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DIAREES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PNEUMONIA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ENCEFALITIS</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0%</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ENANTEMA</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s-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sz="12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pitchFamily="34" charset="0"/>
                          <a:ea typeface="ＭＳ Ｐゴシック" pitchFamily="34" charset="-128"/>
                        </a:rPr>
                        <a:t>33%</a:t>
                      </a:r>
                      <a:endParaRPr kumimoji="0" lang="es-ES" sz="12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Nº DOSIS VACUNALS</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bg1"/>
                          </a:solidFill>
                          <a:effectLst/>
                          <a:latin typeface="Arial" pitchFamily="34" charset="0"/>
                          <a:ea typeface="ＭＳ Ｐゴシック" pitchFamily="34" charset="-128"/>
                        </a:rPr>
                        <a:t>CAS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smtClean="0">
                          <a:ln>
                            <a:noFill/>
                          </a:ln>
                          <a:solidFill>
                            <a:schemeClr val="bg1"/>
                          </a:solidFill>
                          <a:effectLst/>
                          <a:latin typeface="Arial" pitchFamily="34" charset="0"/>
                          <a:ea typeface="ＭＳ Ｐゴシック" pitchFamily="34" charset="-128"/>
                        </a:rPr>
                        <a:t>TOTAL %</a:t>
                      </a:r>
                      <a:endParaRPr kumimoji="0" lang="es-ES" sz="1600" b="1" i="0" u="none" strike="noStrike" cap="none" normalizeH="0" baseline="0" smtClean="0">
                        <a:ln>
                          <a:noFill/>
                        </a:ln>
                        <a:solidFill>
                          <a:schemeClr val="bg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8537"/>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 DOSI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2 DOSIS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NS/NC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a-ES" sz="12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ＭＳ Ｐゴシック"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8816" name="Rectangle 160"/>
          <p:cNvSpPr>
            <a:spLocks noChangeArrowheads="1"/>
          </p:cNvSpPr>
          <p:nvPr/>
        </p:nvSpPr>
        <p:spPr bwMode="auto">
          <a:xfrm>
            <a:off x="3492500" y="482600"/>
            <a:ext cx="719138" cy="5543550"/>
          </a:xfrm>
          <a:prstGeom prst="rect">
            <a:avLst/>
          </a:prstGeom>
          <a:noFill/>
          <a:ln w="38100">
            <a:solidFill>
              <a:srgbClr val="FF3300"/>
            </a:solidFill>
            <a:miter lim="800000"/>
            <a:headEnd/>
            <a:tailEnd/>
          </a:ln>
          <a:effectLst/>
        </p:spPr>
        <p:txBody>
          <a:bodyPr wrap="none" anchor="ctr"/>
          <a:lstStyle/>
          <a:p>
            <a:endParaRPr lang="es-ES"/>
          </a:p>
        </p:txBody>
      </p:sp>
      <p:sp>
        <p:nvSpPr>
          <p:cNvPr id="198817" name="Rectangle 161"/>
          <p:cNvSpPr>
            <a:spLocks noChangeArrowheads="1"/>
          </p:cNvSpPr>
          <p:nvPr/>
        </p:nvSpPr>
        <p:spPr bwMode="auto">
          <a:xfrm>
            <a:off x="6661150" y="476250"/>
            <a:ext cx="719138" cy="5832475"/>
          </a:xfrm>
          <a:prstGeom prst="rect">
            <a:avLst/>
          </a:prstGeom>
          <a:noFill/>
          <a:ln w="38100">
            <a:solidFill>
              <a:srgbClr val="FF3300"/>
            </a:solidFill>
            <a:miter lim="800000"/>
            <a:headEnd/>
            <a:tailEnd/>
          </a:ln>
          <a:effectLst/>
        </p:spPr>
        <p:txBody>
          <a:bodyPr wrap="none" anchor="ctr"/>
          <a:lstStyle/>
          <a:p>
            <a:endParaRPr lang="es-ES"/>
          </a:p>
        </p:txBody>
      </p:sp>
      <p:sp>
        <p:nvSpPr>
          <p:cNvPr id="198818" name="Rectangle 162"/>
          <p:cNvSpPr>
            <a:spLocks noChangeArrowheads="1"/>
          </p:cNvSpPr>
          <p:nvPr/>
        </p:nvSpPr>
        <p:spPr bwMode="auto">
          <a:xfrm>
            <a:off x="5878513" y="495300"/>
            <a:ext cx="719137" cy="5543550"/>
          </a:xfrm>
          <a:prstGeom prst="rect">
            <a:avLst/>
          </a:prstGeom>
          <a:noFill/>
          <a:ln w="38100">
            <a:solidFill>
              <a:schemeClr val="accent2"/>
            </a:solid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8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2034" name="Imagen 3" descr="Captura de pantalla 2014-06-03 a la(s) 18.47.30.png"/>
          <p:cNvPicPr>
            <a:picLocks noChangeAspect="1"/>
          </p:cNvPicPr>
          <p:nvPr/>
        </p:nvPicPr>
        <p:blipFill>
          <a:blip r:embed="rId2"/>
          <a:srcRect/>
          <a:stretch>
            <a:fillRect/>
          </a:stretch>
        </p:blipFill>
        <p:spPr bwMode="auto">
          <a:xfrm>
            <a:off x="2387600" y="0"/>
            <a:ext cx="43545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Imagen 3" descr="Captura de pantalla 2014-06-03 a la(s) 19.25.43.png"/>
          <p:cNvPicPr>
            <a:picLocks noChangeAspect="1"/>
          </p:cNvPicPr>
          <p:nvPr/>
        </p:nvPicPr>
        <p:blipFill>
          <a:blip r:embed="rId2"/>
          <a:srcRect/>
          <a:stretch>
            <a:fillRect/>
          </a:stretch>
        </p:blipFill>
        <p:spPr bwMode="auto">
          <a:xfrm>
            <a:off x="0" y="0"/>
            <a:ext cx="9144000" cy="3841750"/>
          </a:xfrm>
          <a:prstGeom prst="rect">
            <a:avLst/>
          </a:prstGeom>
          <a:noFill/>
          <a:ln w="9525">
            <a:noFill/>
            <a:miter lim="800000"/>
            <a:headEnd/>
            <a:tailEnd/>
          </a:ln>
        </p:spPr>
      </p:pic>
      <p:pic>
        <p:nvPicPr>
          <p:cNvPr id="173059" name="Imagen 5" descr="Captura de pantalla 2014-06-03 a la(s) 19.26.14.png"/>
          <p:cNvPicPr>
            <a:picLocks noChangeAspect="1"/>
          </p:cNvPicPr>
          <p:nvPr/>
        </p:nvPicPr>
        <p:blipFill>
          <a:blip r:embed="rId3"/>
          <a:srcRect/>
          <a:stretch>
            <a:fillRect/>
          </a:stretch>
        </p:blipFill>
        <p:spPr bwMode="auto">
          <a:xfrm>
            <a:off x="0" y="3841750"/>
            <a:ext cx="9144000" cy="1209675"/>
          </a:xfrm>
          <a:prstGeom prst="rect">
            <a:avLst/>
          </a:prstGeom>
          <a:noFill/>
          <a:ln w="9525">
            <a:noFill/>
            <a:miter lim="800000"/>
            <a:headEnd/>
            <a:tailEnd/>
          </a:ln>
        </p:spPr>
      </p:pic>
      <p:pic>
        <p:nvPicPr>
          <p:cNvPr id="173060" name="Imagen 6" descr="Captura de pantalla 2014-06-03 a la(s) 19.28.26.png"/>
          <p:cNvPicPr>
            <a:picLocks noChangeAspect="1"/>
          </p:cNvPicPr>
          <p:nvPr/>
        </p:nvPicPr>
        <p:blipFill>
          <a:blip r:embed="rId4"/>
          <a:srcRect/>
          <a:stretch>
            <a:fillRect/>
          </a:stretch>
        </p:blipFill>
        <p:spPr bwMode="auto">
          <a:xfrm>
            <a:off x="0" y="5051425"/>
            <a:ext cx="9144000"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ítulo 1"/>
          <p:cNvSpPr>
            <a:spLocks noGrp="1"/>
          </p:cNvSpPr>
          <p:nvPr>
            <p:ph type="title" idx="4294967295"/>
          </p:nvPr>
        </p:nvSpPr>
        <p:spPr/>
        <p:txBody>
          <a:bodyPr/>
          <a:lstStyle/>
          <a:p>
            <a:r>
              <a:rPr lang="ca-ES" smtClean="0"/>
              <a:t>EFICÀCIA VACUNAL</a:t>
            </a:r>
          </a:p>
        </p:txBody>
      </p:sp>
      <p:graphicFrame>
        <p:nvGraphicFramePr>
          <p:cNvPr id="4" name="Diagrama 3"/>
          <p:cNvGraphicFramePr/>
          <p:nvPr/>
        </p:nvGraphicFramePr>
        <p:xfrm>
          <a:off x="209177" y="1576294"/>
          <a:ext cx="8740588" cy="4878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ítulo 1"/>
          <p:cNvSpPr>
            <a:spLocks noGrp="1"/>
          </p:cNvSpPr>
          <p:nvPr>
            <p:ph type="title" idx="4294967295"/>
          </p:nvPr>
        </p:nvSpPr>
        <p:spPr/>
        <p:txBody>
          <a:bodyPr/>
          <a:lstStyle/>
          <a:p>
            <a:r>
              <a:rPr lang="ca-ES" sz="3200" smtClean="0"/>
              <a:t>CIRCUIT INTERN</a:t>
            </a:r>
          </a:p>
        </p:txBody>
      </p:sp>
      <p:sp>
        <p:nvSpPr>
          <p:cNvPr id="156675" name="Marcador de contenido 2"/>
          <p:cNvSpPr>
            <a:spLocks noGrp="1"/>
          </p:cNvSpPr>
          <p:nvPr>
            <p:ph idx="4294967295"/>
          </p:nvPr>
        </p:nvSpPr>
        <p:spPr>
          <a:xfrm>
            <a:off x="468313" y="3068638"/>
            <a:ext cx="8229600" cy="2808287"/>
          </a:xfrm>
          <a:ln w="47625">
            <a:solidFill>
              <a:srgbClr val="178537"/>
            </a:solidFill>
          </a:ln>
        </p:spPr>
        <p:txBody>
          <a:bodyPr/>
          <a:lstStyle/>
          <a:p>
            <a:pPr algn="ctr">
              <a:lnSpc>
                <a:spcPct val="150000"/>
              </a:lnSpc>
              <a:buFontTx/>
              <a:buNone/>
            </a:pPr>
            <a:r>
              <a:rPr lang="ca-ES" sz="2400" smtClean="0"/>
              <a:t>SOSPITA </a:t>
            </a:r>
            <a:r>
              <a:rPr lang="ca-ES" sz="2400" smtClean="0">
                <a:sym typeface="Wingdings" pitchFamily="2" charset="2"/>
              </a:rPr>
              <a:t> AÏLLAMENT </a:t>
            </a:r>
          </a:p>
          <a:p>
            <a:pPr algn="ctr">
              <a:lnSpc>
                <a:spcPct val="150000"/>
              </a:lnSpc>
              <a:buFontTx/>
              <a:buNone/>
            </a:pPr>
            <a:r>
              <a:rPr lang="ca-ES" sz="2400" smtClean="0">
                <a:sym typeface="Wingdings" pitchFamily="2" charset="2"/>
              </a:rPr>
              <a:t> DESCARTAR COMPLICACIONS</a:t>
            </a:r>
          </a:p>
          <a:p>
            <a:pPr algn="ctr">
              <a:lnSpc>
                <a:spcPct val="150000"/>
              </a:lnSpc>
              <a:buFont typeface="Wingdings" pitchFamily="2" charset="2"/>
              <a:buChar char="à"/>
            </a:pPr>
            <a:r>
              <a:rPr lang="ca-ES" sz="2400" smtClean="0">
                <a:sym typeface="Wingdings" pitchFamily="2" charset="2"/>
              </a:rPr>
              <a:t>RECOLLIR: FROTIS FARINGI + SEROLGIA + ORINA</a:t>
            </a:r>
          </a:p>
          <a:p>
            <a:pPr algn="ctr">
              <a:lnSpc>
                <a:spcPct val="150000"/>
              </a:lnSpc>
              <a:buFont typeface="Wingdings" pitchFamily="2" charset="2"/>
              <a:buChar char="à"/>
            </a:pPr>
            <a:r>
              <a:rPr lang="ca-ES" sz="2400" smtClean="0"/>
              <a:t>AVISAR EPIDEMIOLOGIA (Dra. Navarro)</a:t>
            </a:r>
          </a:p>
          <a:p>
            <a:pPr algn="ctr">
              <a:lnSpc>
                <a:spcPct val="150000"/>
              </a:lnSpc>
              <a:buFontTx/>
              <a:buNone/>
            </a:pPr>
            <a:endParaRPr lang="ca-ES" sz="2400" smtClean="0"/>
          </a:p>
        </p:txBody>
      </p:sp>
      <p:pic>
        <p:nvPicPr>
          <p:cNvPr id="156676" name="Imagen 3" descr="Aerea_apaisada_prova_Web.jpg"/>
          <p:cNvPicPr>
            <a:picLocks noChangeAspect="1"/>
          </p:cNvPicPr>
          <p:nvPr/>
        </p:nvPicPr>
        <p:blipFill>
          <a:blip r:embed="rId3"/>
          <a:srcRect/>
          <a:stretch>
            <a:fillRect/>
          </a:stretch>
        </p:blipFill>
        <p:spPr bwMode="auto">
          <a:xfrm>
            <a:off x="107950" y="1484313"/>
            <a:ext cx="8877300" cy="1168400"/>
          </a:xfrm>
          <a:prstGeom prst="rect">
            <a:avLst/>
          </a:prstGeom>
          <a:noFill/>
          <a:ln w="9525">
            <a:noFill/>
            <a:miter lim="800000"/>
            <a:headEnd/>
            <a:tailEnd/>
          </a:ln>
        </p:spPr>
      </p:pic>
      <p:sp>
        <p:nvSpPr>
          <p:cNvPr id="156677" name="Line 5"/>
          <p:cNvSpPr>
            <a:spLocks noChangeShapeType="1"/>
          </p:cNvSpPr>
          <p:nvPr/>
        </p:nvSpPr>
        <p:spPr bwMode="auto">
          <a:xfrm>
            <a:off x="1908175" y="1125538"/>
            <a:ext cx="7235825" cy="0"/>
          </a:xfrm>
          <a:prstGeom prst="line">
            <a:avLst/>
          </a:prstGeom>
          <a:noFill/>
          <a:ln w="57150" cmpd="thickThin">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defRPr/>
            </a:pPr>
            <a:r>
              <a:rPr lang="es-ES_tradnl" sz="3200" smtClean="0">
                <a:cs typeface="+mj-cs"/>
              </a:rPr>
              <a:t>ESTUDI DE CONTACTES, CAL?</a:t>
            </a:r>
            <a:endParaRPr lang="es-ES" sz="3200" smtClean="0">
              <a:cs typeface="+mj-cs"/>
            </a:endParaRPr>
          </a:p>
        </p:txBody>
      </p:sp>
      <p:pic>
        <p:nvPicPr>
          <p:cNvPr id="162821" name="Picture 5" descr="red-de-contactos"/>
          <p:cNvPicPr>
            <a:picLocks noChangeAspect="1" noChangeArrowheads="1"/>
          </p:cNvPicPr>
          <p:nvPr/>
        </p:nvPicPr>
        <p:blipFill>
          <a:blip r:embed="rId3"/>
          <a:srcRect/>
          <a:stretch>
            <a:fillRect/>
          </a:stretch>
        </p:blipFill>
        <p:spPr bwMode="auto">
          <a:xfrm>
            <a:off x="0" y="1709738"/>
            <a:ext cx="7092950" cy="5092700"/>
          </a:xfrm>
          <a:prstGeom prst="rect">
            <a:avLst/>
          </a:prstGeom>
          <a:noFill/>
        </p:spPr>
      </p:pic>
      <p:sp>
        <p:nvSpPr>
          <p:cNvPr id="162822" name="Text Box 6"/>
          <p:cNvSpPr txBox="1">
            <a:spLocks noChangeArrowheads="1"/>
          </p:cNvSpPr>
          <p:nvPr/>
        </p:nvSpPr>
        <p:spPr bwMode="auto">
          <a:xfrm>
            <a:off x="7289800" y="2116138"/>
            <a:ext cx="1628775" cy="376237"/>
          </a:xfrm>
          <a:prstGeom prst="rect">
            <a:avLst/>
          </a:prstGeom>
          <a:noFill/>
          <a:ln w="9525">
            <a:solidFill>
              <a:schemeClr val="tx1"/>
            </a:solidFill>
            <a:miter lim="800000"/>
            <a:headEnd/>
            <a:tailEnd/>
          </a:ln>
          <a:effectLst/>
        </p:spPr>
        <p:txBody>
          <a:bodyPr wrap="none">
            <a:spAutoFit/>
          </a:bodyPr>
          <a:lstStyle/>
          <a:p>
            <a:r>
              <a:rPr lang="es-ES"/>
              <a:t>Epidemiologia</a:t>
            </a:r>
            <a:endParaRPr lang="ca-ES"/>
          </a:p>
        </p:txBody>
      </p:sp>
      <p:sp>
        <p:nvSpPr>
          <p:cNvPr id="162823" name="Text Box 7"/>
          <p:cNvSpPr txBox="1">
            <a:spLocks noChangeArrowheads="1"/>
          </p:cNvSpPr>
          <p:nvPr/>
        </p:nvSpPr>
        <p:spPr bwMode="auto">
          <a:xfrm>
            <a:off x="7164388" y="3644900"/>
            <a:ext cx="1879600" cy="650875"/>
          </a:xfrm>
          <a:prstGeom prst="rect">
            <a:avLst/>
          </a:prstGeom>
          <a:noFill/>
          <a:ln w="9525">
            <a:solidFill>
              <a:schemeClr val="tx1"/>
            </a:solidFill>
            <a:miter lim="800000"/>
            <a:headEnd/>
            <a:tailEnd/>
          </a:ln>
          <a:effectLst/>
        </p:spPr>
        <p:txBody>
          <a:bodyPr>
            <a:spAutoFit/>
          </a:bodyPr>
          <a:lstStyle/>
          <a:p>
            <a:pPr algn="ctr"/>
            <a:r>
              <a:rPr lang="es-ES"/>
              <a:t>Identificar casos susceptibles</a:t>
            </a:r>
            <a:endParaRPr lang="ca-ES"/>
          </a:p>
        </p:txBody>
      </p:sp>
      <p:sp>
        <p:nvSpPr>
          <p:cNvPr id="162824" name="Text Box 8"/>
          <p:cNvSpPr txBox="1">
            <a:spLocks noChangeArrowheads="1"/>
          </p:cNvSpPr>
          <p:nvPr/>
        </p:nvSpPr>
        <p:spPr bwMode="auto">
          <a:xfrm>
            <a:off x="7156450" y="5370513"/>
            <a:ext cx="1879600" cy="650875"/>
          </a:xfrm>
          <a:prstGeom prst="rect">
            <a:avLst/>
          </a:prstGeom>
          <a:noFill/>
          <a:ln w="9525">
            <a:solidFill>
              <a:schemeClr val="tx1"/>
            </a:solidFill>
            <a:miter lim="800000"/>
            <a:headEnd/>
            <a:tailEnd/>
          </a:ln>
          <a:effectLst/>
        </p:spPr>
        <p:txBody>
          <a:bodyPr>
            <a:spAutoFit/>
          </a:bodyPr>
          <a:lstStyle/>
          <a:p>
            <a:pPr algn="ctr"/>
            <a:r>
              <a:rPr lang="es-ES"/>
              <a:t>Conèixer estat inmunització</a:t>
            </a:r>
            <a:endParaRPr lang="ca-ES"/>
          </a:p>
        </p:txBody>
      </p:sp>
      <p:sp>
        <p:nvSpPr>
          <p:cNvPr id="162825" name="Line 9"/>
          <p:cNvSpPr>
            <a:spLocks noChangeShapeType="1"/>
          </p:cNvSpPr>
          <p:nvPr/>
        </p:nvSpPr>
        <p:spPr bwMode="auto">
          <a:xfrm>
            <a:off x="8101013" y="2636838"/>
            <a:ext cx="0" cy="936625"/>
          </a:xfrm>
          <a:prstGeom prst="line">
            <a:avLst/>
          </a:prstGeom>
          <a:noFill/>
          <a:ln w="9525">
            <a:solidFill>
              <a:schemeClr val="tx1"/>
            </a:solidFill>
            <a:round/>
            <a:headEnd/>
            <a:tailEnd type="triangle" w="med" len="med"/>
          </a:ln>
          <a:effectLst/>
        </p:spPr>
        <p:txBody>
          <a:bodyPr/>
          <a:lstStyle/>
          <a:p>
            <a:endParaRPr lang="es-ES"/>
          </a:p>
        </p:txBody>
      </p:sp>
      <p:sp>
        <p:nvSpPr>
          <p:cNvPr id="162826" name="Line 10"/>
          <p:cNvSpPr>
            <a:spLocks noChangeShapeType="1"/>
          </p:cNvSpPr>
          <p:nvPr/>
        </p:nvSpPr>
        <p:spPr bwMode="auto">
          <a:xfrm>
            <a:off x="8101013" y="4364038"/>
            <a:ext cx="0" cy="936625"/>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ítulo 1"/>
          <p:cNvSpPr>
            <a:spLocks noGrp="1"/>
          </p:cNvSpPr>
          <p:nvPr>
            <p:ph type="title" idx="4294967295"/>
          </p:nvPr>
        </p:nvSpPr>
        <p:spPr>
          <a:xfrm>
            <a:off x="2451100" y="477838"/>
            <a:ext cx="4227513" cy="806450"/>
          </a:xfrm>
        </p:spPr>
        <p:txBody>
          <a:bodyPr/>
          <a:lstStyle/>
          <a:p>
            <a:r>
              <a:rPr lang="ca-ES" sz="3200" smtClean="0"/>
              <a:t>SOLUCIONS</a:t>
            </a:r>
          </a:p>
        </p:txBody>
      </p:sp>
      <p:pic>
        <p:nvPicPr>
          <p:cNvPr id="174083" name="Imagen 4" descr="Captura de pantalla 2014-06-03 a la(s) 18.52.35.png"/>
          <p:cNvPicPr>
            <a:picLocks noChangeAspect="1"/>
          </p:cNvPicPr>
          <p:nvPr/>
        </p:nvPicPr>
        <p:blipFill>
          <a:blip r:embed="rId2"/>
          <a:srcRect/>
          <a:stretch>
            <a:fillRect/>
          </a:stretch>
        </p:blipFill>
        <p:spPr bwMode="auto">
          <a:xfrm>
            <a:off x="457200" y="1090613"/>
            <a:ext cx="8229600" cy="2720975"/>
          </a:xfrm>
          <a:prstGeom prst="rect">
            <a:avLst/>
          </a:prstGeom>
          <a:noFill/>
          <a:ln w="9525">
            <a:noFill/>
            <a:miter lim="800000"/>
            <a:headEnd/>
            <a:tailEnd/>
          </a:ln>
        </p:spPr>
      </p:pic>
      <p:pic>
        <p:nvPicPr>
          <p:cNvPr id="174084" name="Imagen 6" descr="Captura de pantalla 2014-06-03 a la(s) 18.55.01.png"/>
          <p:cNvPicPr>
            <a:picLocks noChangeAspect="1"/>
          </p:cNvPicPr>
          <p:nvPr/>
        </p:nvPicPr>
        <p:blipFill>
          <a:blip r:embed="rId3"/>
          <a:srcRect/>
          <a:stretch>
            <a:fillRect/>
          </a:stretch>
        </p:blipFill>
        <p:spPr bwMode="auto">
          <a:xfrm>
            <a:off x="1195388" y="3811588"/>
            <a:ext cx="6767512" cy="29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Título 1"/>
          <p:cNvSpPr>
            <a:spLocks noGrp="1"/>
          </p:cNvSpPr>
          <p:nvPr>
            <p:ph type="title" idx="4294967295"/>
          </p:nvPr>
        </p:nvSpPr>
        <p:spPr/>
        <p:txBody>
          <a:bodyPr/>
          <a:lstStyle/>
          <a:p>
            <a:r>
              <a:rPr lang="ca-ES" sz="3200" smtClean="0"/>
              <a:t>Pregnancy</a:t>
            </a:r>
          </a:p>
        </p:txBody>
      </p:sp>
      <p:sp>
        <p:nvSpPr>
          <p:cNvPr id="164867" name="Marcador de contenido 2"/>
          <p:cNvSpPr>
            <a:spLocks noGrp="1"/>
          </p:cNvSpPr>
          <p:nvPr>
            <p:ph idx="4294967295"/>
          </p:nvPr>
        </p:nvSpPr>
        <p:spPr/>
        <p:txBody>
          <a:bodyPr/>
          <a:lstStyle/>
          <a:p>
            <a:r>
              <a:rPr lang="ca-ES" sz="1600" smtClean="0"/>
              <a:t> Measles during pregnancy may increase the risk for serious maternal and fetal complications. In one study of 13 peripartum women, measles infection was complicated by pneumonitis and/or hepatitis in nine women; four of the patients with pneumonitis had an adverse fetal outcome, and there was one maternal death [48 ]. The incidence of premature births was increased in one study of women who had measles while pregnant compared with matched controls [49 ]. Measles may also lead to spontaneous abortion [50,51 ].</a:t>
            </a:r>
          </a:p>
          <a:p>
            <a:r>
              <a:rPr lang="ca-ES" sz="1600" smtClean="0"/>
              <a:t>A review of the teratogenicity of measles virus concluded that "[t]he teratogenic potential of gestational measles for the fetus has been neither proved nor refuted," and "if there is any increased risk of malformations from gestational measles, this risk appears to be small" [50 ]. Investigation of a measles epidemic in 1951 found no clear evidence of teratogenicity, increased pathogenicity in the mother, or altered sequelae during pregnancy or birth; however, case finding and follow-up were not </a:t>
            </a:r>
            <a:r>
              <a:rPr lang="en-US" sz="1600" smtClean="0"/>
              <a:t>complete [20 ].</a:t>
            </a:r>
          </a:p>
          <a:p>
            <a:r>
              <a:rPr lang="en-US" sz="1600" smtClean="0"/>
              <a:t>Maternal measles virus infection at the time of delivery does not necessarily lead to measles in the neonate. Congenital measles (defined by the appearance of the measles rash within 10 days of birth) and postnatally-acquired measles (appearance of the rash 14 to 30 days of birth) have been associated with a spectrum of illnesses ranging from mild to severe disease [50 ].</a:t>
            </a:r>
            <a:endParaRPr lang="ca-ES" sz="1600" smtClean="0"/>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7394" name="Marcador de contenido 3"/>
          <p:cNvPicPr>
            <a:picLocks noGrp="1" noChangeAspect="1"/>
          </p:cNvPicPr>
          <p:nvPr>
            <p:ph idx="4294967295"/>
          </p:nvPr>
        </p:nvPicPr>
        <p:blipFill>
          <a:blip r:embed="rId3"/>
          <a:srcRect l="4401" r="4401"/>
          <a:stretch>
            <a:fillRect/>
          </a:stretch>
        </p:blipFill>
        <p:spPr>
          <a:xfrm>
            <a:off x="0" y="981075"/>
            <a:ext cx="9164638" cy="5040313"/>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Imagen 3" descr="Captura de pantalla 2014-06-03 a la(s) 19.44.45.png"/>
          <p:cNvPicPr>
            <a:picLocks noChangeAspect="1"/>
          </p:cNvPicPr>
          <p:nvPr/>
        </p:nvPicPr>
        <p:blipFill>
          <a:blip r:embed="rId2"/>
          <a:srcRect/>
          <a:stretch>
            <a:fillRect/>
          </a:stretch>
        </p:blipFill>
        <p:spPr bwMode="auto">
          <a:xfrm>
            <a:off x="0" y="0"/>
            <a:ext cx="9144000" cy="3914775"/>
          </a:xfrm>
          <a:prstGeom prst="rect">
            <a:avLst/>
          </a:prstGeom>
          <a:noFill/>
          <a:ln w="9525">
            <a:noFill/>
            <a:miter lim="800000"/>
            <a:headEnd/>
            <a:tailEnd/>
          </a:ln>
        </p:spPr>
      </p:pic>
      <p:pic>
        <p:nvPicPr>
          <p:cNvPr id="175107" name="Imagen 4" descr="Captura de pantalla 2014-06-03 a la(s) 19.45.17.png"/>
          <p:cNvPicPr>
            <a:picLocks noChangeAspect="1"/>
          </p:cNvPicPr>
          <p:nvPr/>
        </p:nvPicPr>
        <p:blipFill>
          <a:blip r:embed="rId3"/>
          <a:srcRect/>
          <a:stretch>
            <a:fillRect/>
          </a:stretch>
        </p:blipFill>
        <p:spPr bwMode="auto">
          <a:xfrm>
            <a:off x="0" y="3914775"/>
            <a:ext cx="9144000" cy="1716088"/>
          </a:xfrm>
          <a:prstGeom prst="rect">
            <a:avLst/>
          </a:prstGeom>
          <a:noFill/>
          <a:ln w="9525">
            <a:noFill/>
            <a:miter lim="800000"/>
            <a:headEnd/>
            <a:tailEnd/>
          </a:ln>
        </p:spPr>
      </p:pic>
      <p:pic>
        <p:nvPicPr>
          <p:cNvPr id="175108" name="Imagen 5" descr="Captura de pantalla 2014-06-03 a la(s) 19.45.43.png"/>
          <p:cNvPicPr>
            <a:picLocks noChangeAspect="1"/>
          </p:cNvPicPr>
          <p:nvPr/>
        </p:nvPicPr>
        <p:blipFill>
          <a:blip r:embed="rId4"/>
          <a:srcRect/>
          <a:stretch>
            <a:fillRect/>
          </a:stretch>
        </p:blipFill>
        <p:spPr bwMode="auto">
          <a:xfrm>
            <a:off x="0" y="5630863"/>
            <a:ext cx="9144000" cy="798512"/>
          </a:xfrm>
          <a:prstGeom prst="rect">
            <a:avLst/>
          </a:prstGeom>
          <a:noFill/>
          <a:ln w="9525">
            <a:noFill/>
            <a:miter lim="800000"/>
            <a:headEnd/>
            <a:tailEnd/>
          </a:ln>
        </p:spPr>
      </p:pic>
      <p:cxnSp>
        <p:nvCxnSpPr>
          <p:cNvPr id="8" name="Conector recto 7"/>
          <p:cNvCxnSpPr/>
          <p:nvPr/>
        </p:nvCxnSpPr>
        <p:spPr>
          <a:xfrm flipV="1">
            <a:off x="0" y="3795713"/>
            <a:ext cx="9144000" cy="14287"/>
          </a:xfrm>
          <a:prstGeom prst="line">
            <a:avLst/>
          </a:prstGeom>
          <a:ln w="19050" cmpd="sng">
            <a:solidFill>
              <a:srgbClr val="1E4B42"/>
            </a:solidFill>
          </a:ln>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flipV="1">
            <a:off x="0" y="6429375"/>
            <a:ext cx="9144000" cy="14288"/>
          </a:xfrm>
          <a:prstGeom prst="line">
            <a:avLst/>
          </a:prstGeom>
          <a:ln w="19050" cmpd="sng">
            <a:solidFill>
              <a:srgbClr val="1E4B4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9" name="Object 11"/>
          <p:cNvGraphicFramePr>
            <a:graphicFrameLocks noChangeAspect="1"/>
          </p:cNvGraphicFramePr>
          <p:nvPr>
            <p:ph sz="quarter" idx="3"/>
          </p:nvPr>
        </p:nvGraphicFramePr>
        <p:xfrm>
          <a:off x="1187450" y="3068638"/>
          <a:ext cx="6985000" cy="3162300"/>
        </p:xfrm>
        <a:graphic>
          <a:graphicData uri="http://schemas.openxmlformats.org/presentationml/2006/ole">
            <p:oleObj spid="_x0000_s176139" name="Gráfico" r:id="rId4" imgW="4838748" imgH="2190702" progId="Excel.Chart.8">
              <p:embed/>
            </p:oleObj>
          </a:graphicData>
        </a:graphic>
      </p:graphicFrame>
      <p:sp>
        <p:nvSpPr>
          <p:cNvPr id="176130" name="Rectangle 2"/>
          <p:cNvSpPr>
            <a:spLocks noGrp="1" noChangeArrowheads="1"/>
          </p:cNvSpPr>
          <p:nvPr>
            <p:ph type="title"/>
          </p:nvPr>
        </p:nvSpPr>
        <p:spPr/>
        <p:txBody>
          <a:bodyPr/>
          <a:lstStyle/>
          <a:p>
            <a:r>
              <a:rPr lang="ca-ES" sz="3200" smtClean="0"/>
              <a:t>ESTAT D’IMMUNITZACIÓ DEL PERSONAL DE LA CSPT</a:t>
            </a:r>
          </a:p>
        </p:txBody>
      </p:sp>
      <p:graphicFrame>
        <p:nvGraphicFramePr>
          <p:cNvPr id="176135" name="Object 7"/>
          <p:cNvGraphicFramePr>
            <a:graphicFrameLocks noChangeAspect="1"/>
          </p:cNvGraphicFramePr>
          <p:nvPr>
            <p:ph sz="half" idx="1"/>
          </p:nvPr>
        </p:nvGraphicFramePr>
        <p:xfrm>
          <a:off x="457200" y="2516188"/>
          <a:ext cx="4038600" cy="2693987"/>
        </p:xfrm>
        <a:graphic>
          <a:graphicData uri="http://schemas.openxmlformats.org/presentationml/2006/ole">
            <p:oleObj spid="_x0000_s176135" name="Gráfico" r:id="rId5" imgW="6095905" imgH="4067223" progId="MSGraph.Chart.8">
              <p:embed followColorScheme="full"/>
            </p:oleObj>
          </a:graphicData>
        </a:graphic>
      </p:graphicFrame>
      <p:graphicFrame>
        <p:nvGraphicFramePr>
          <p:cNvPr id="176137" name="Object 9"/>
          <p:cNvGraphicFramePr>
            <a:graphicFrameLocks noChangeAspect="1"/>
          </p:cNvGraphicFramePr>
          <p:nvPr>
            <p:ph sz="quarter" idx="2"/>
          </p:nvPr>
        </p:nvGraphicFramePr>
        <p:xfrm>
          <a:off x="5029200" y="1600200"/>
          <a:ext cx="3276600" cy="2185988"/>
        </p:xfrm>
        <a:graphic>
          <a:graphicData uri="http://schemas.openxmlformats.org/presentationml/2006/ole">
            <p:oleObj spid="_x0000_s176137" name="Gráfico" r:id="rId6" imgW="6095905" imgH="4067223" progId="MSGraph.Chart.8">
              <p:embed followColorScheme="full"/>
            </p:oleObj>
          </a:graphicData>
        </a:graphic>
      </p:graphicFrame>
      <p:pic>
        <p:nvPicPr>
          <p:cNvPr id="176133" name="Picture 5"/>
          <p:cNvPicPr>
            <a:picLocks noChangeAspect="1" noChangeArrowheads="1"/>
          </p:cNvPicPr>
          <p:nvPr/>
        </p:nvPicPr>
        <p:blipFill>
          <a:blip r:embed="rId7"/>
          <a:srcRect/>
          <a:stretch>
            <a:fillRect/>
          </a:stretch>
        </p:blipFill>
        <p:spPr bwMode="auto">
          <a:xfrm>
            <a:off x="0" y="2060575"/>
            <a:ext cx="9144000" cy="863600"/>
          </a:xfrm>
          <a:prstGeom prst="rect">
            <a:avLst/>
          </a:prstGeom>
          <a:noFill/>
          <a:ln w="9525">
            <a:noFill/>
            <a:miter lim="800000"/>
            <a:headEnd/>
            <a:tailEnd/>
          </a:ln>
          <a:effectLst/>
        </p:spPr>
      </p:pic>
      <p:sp>
        <p:nvSpPr>
          <p:cNvPr id="176134" name="Text Box 6"/>
          <p:cNvSpPr txBox="1">
            <a:spLocks noChangeArrowheads="1"/>
          </p:cNvSpPr>
          <p:nvPr/>
        </p:nvSpPr>
        <p:spPr bwMode="auto">
          <a:xfrm>
            <a:off x="1258888" y="3644900"/>
            <a:ext cx="6408737" cy="366713"/>
          </a:xfrm>
          <a:prstGeom prst="rect">
            <a:avLst/>
          </a:prstGeom>
          <a:noFill/>
          <a:ln w="9525">
            <a:noFill/>
            <a:miter lim="800000"/>
            <a:headEnd/>
            <a:tailEnd/>
          </a:ln>
          <a:effectLst/>
        </p:spPr>
        <p:txBody>
          <a:bodyPr>
            <a:spAutoFit/>
          </a:bodyPr>
          <a:lstStyle/>
          <a:p>
            <a:r>
              <a:rPr lang="ca-ES"/>
              <a:t>TOTAL = 497 extraccions        </a:t>
            </a:r>
            <a:r>
              <a:rPr lang="ca-ES" sz="1200"/>
              <a:t>6%</a:t>
            </a:r>
            <a:r>
              <a:rPr lang="ca-ES"/>
              <a:t>                                                       </a:t>
            </a:r>
          </a:p>
        </p:txBody>
      </p:sp>
      <p:pic>
        <p:nvPicPr>
          <p:cNvPr id="176132" name="Picture 4"/>
          <p:cNvPicPr>
            <a:picLocks noChangeAspect="1" noChangeArrowheads="1"/>
          </p:cNvPicPr>
          <p:nvPr/>
        </p:nvPicPr>
        <p:blipFill>
          <a:blip r:embed="rId8"/>
          <a:srcRect/>
          <a:stretch>
            <a:fillRect/>
          </a:stretch>
        </p:blipFill>
        <p:spPr bwMode="auto">
          <a:xfrm>
            <a:off x="0" y="1773238"/>
            <a:ext cx="9144000" cy="35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Marcador de contenido 3"/>
          <p:cNvSpPr txBox="1">
            <a:spLocks/>
          </p:cNvSpPr>
          <p:nvPr/>
        </p:nvSpPr>
        <p:spPr bwMode="auto">
          <a:xfrm>
            <a:off x="6443663" y="549275"/>
            <a:ext cx="2243137" cy="2697163"/>
          </a:xfrm>
          <a:prstGeom prst="rect">
            <a:avLst/>
          </a:prstGeom>
          <a:noFill/>
          <a:ln w="9525">
            <a:noFill/>
            <a:miter lim="800000"/>
            <a:headEnd/>
            <a:tailEnd/>
          </a:ln>
        </p:spPr>
        <p:txBody>
          <a:bodyPr/>
          <a:lstStyle/>
          <a:p>
            <a:pPr eaLnBrk="0" hangingPunct="0">
              <a:spcBef>
                <a:spcPct val="20000"/>
              </a:spcBef>
            </a:pPr>
            <a:r>
              <a:rPr lang="ca-ES" sz="2800"/>
              <a:t>FOTO 1</a:t>
            </a:r>
          </a:p>
        </p:txBody>
      </p:sp>
      <p:pic>
        <p:nvPicPr>
          <p:cNvPr id="23555" name="Picture 2" descr="20140307_100705"/>
          <p:cNvPicPr>
            <a:picLocks noChangeAspect="1" noChangeArrowheads="1"/>
          </p:cNvPicPr>
          <p:nvPr/>
        </p:nvPicPr>
        <p:blipFill>
          <a:blip r:embed="rId3" cstate="screen"/>
          <a:srcRect/>
          <a:stretch>
            <a:fillRect/>
          </a:stretch>
        </p:blipFill>
        <p:spPr bwMode="auto">
          <a:xfrm>
            <a:off x="250825" y="3554413"/>
            <a:ext cx="4105275" cy="3078162"/>
          </a:xfrm>
          <a:prstGeom prst="rect">
            <a:avLst/>
          </a:prstGeom>
          <a:noFill/>
          <a:ln w="9525">
            <a:noFill/>
            <a:miter lim="800000"/>
            <a:headEnd/>
            <a:tailEnd/>
          </a:ln>
        </p:spPr>
      </p:pic>
      <p:pic>
        <p:nvPicPr>
          <p:cNvPr id="23556" name="Imagen 1" descr="IMG-20140204-WA0012.jpg"/>
          <p:cNvPicPr>
            <a:picLocks noChangeAspect="1"/>
          </p:cNvPicPr>
          <p:nvPr/>
        </p:nvPicPr>
        <p:blipFill>
          <a:blip r:embed="rId4" cstate="screen"/>
          <a:srcRect/>
          <a:stretch>
            <a:fillRect/>
          </a:stretch>
        </p:blipFill>
        <p:spPr bwMode="auto">
          <a:xfrm>
            <a:off x="4787900" y="188913"/>
            <a:ext cx="4105275" cy="3078162"/>
          </a:xfrm>
          <a:prstGeom prst="rect">
            <a:avLst/>
          </a:prstGeom>
          <a:noFill/>
          <a:ln w="9525">
            <a:noFill/>
            <a:miter lim="800000"/>
            <a:headEnd/>
            <a:tailEnd/>
          </a:ln>
        </p:spPr>
      </p:pic>
      <p:pic>
        <p:nvPicPr>
          <p:cNvPr id="23557" name="Imagen 11" descr="toxicodermia.jpg"/>
          <p:cNvPicPr>
            <a:picLocks noChangeAspect="1"/>
          </p:cNvPicPr>
          <p:nvPr/>
        </p:nvPicPr>
        <p:blipFill>
          <a:blip r:embed="rId5" cstate="screen"/>
          <a:srcRect/>
          <a:stretch>
            <a:fillRect/>
          </a:stretch>
        </p:blipFill>
        <p:spPr bwMode="auto">
          <a:xfrm>
            <a:off x="250825" y="192088"/>
            <a:ext cx="4105275" cy="3062287"/>
          </a:xfrm>
          <a:prstGeom prst="rect">
            <a:avLst/>
          </a:prstGeom>
          <a:noFill/>
          <a:ln w="9525">
            <a:noFill/>
            <a:miter lim="800000"/>
            <a:headEnd/>
            <a:tailEnd/>
          </a:ln>
        </p:spPr>
      </p:pic>
      <p:pic>
        <p:nvPicPr>
          <p:cNvPr id="23558" name="Imagen 12" descr="dengue.jpg"/>
          <p:cNvPicPr>
            <a:picLocks noChangeAspect="1"/>
          </p:cNvPicPr>
          <p:nvPr/>
        </p:nvPicPr>
        <p:blipFill>
          <a:blip r:embed="rId6" cstate="screen"/>
          <a:srcRect b="-1023"/>
          <a:stretch>
            <a:fillRect/>
          </a:stretch>
        </p:blipFill>
        <p:spPr bwMode="auto">
          <a:xfrm>
            <a:off x="4787900" y="3644900"/>
            <a:ext cx="4102100" cy="298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s-ES_tradnl" sz="3200" smtClean="0">
                <a:cs typeface="+mj-cs"/>
              </a:rPr>
              <a:t>CAS 3</a:t>
            </a:r>
            <a:endParaRPr lang="es-ES" sz="3200" smtClean="0">
              <a:cs typeface="+mj-cs"/>
            </a:endParaRPr>
          </a:p>
        </p:txBody>
      </p:sp>
      <p:sp>
        <p:nvSpPr>
          <p:cNvPr id="50179" name="Rectangle 3"/>
          <p:cNvSpPr>
            <a:spLocks noGrp="1" noChangeArrowheads="1"/>
          </p:cNvSpPr>
          <p:nvPr>
            <p:ph type="body" idx="1"/>
          </p:nvPr>
        </p:nvSpPr>
        <p:spPr/>
        <p:txBody>
          <a:bodyPr/>
          <a:lstStyle/>
          <a:p>
            <a:pPr eaLnBrk="1" hangingPunct="1">
              <a:defRPr/>
            </a:pPr>
            <a:r>
              <a:rPr lang="es-ES_tradnl" sz="2000" dirty="0" smtClean="0">
                <a:cs typeface="+mn-cs"/>
              </a:rPr>
              <a:t>Home 20 </a:t>
            </a:r>
            <a:r>
              <a:rPr lang="es-ES_tradnl" sz="2000" dirty="0" err="1" smtClean="0">
                <a:cs typeface="+mn-cs"/>
              </a:rPr>
              <a:t>anys</a:t>
            </a:r>
            <a:endParaRPr lang="es-ES_tradnl" sz="2000" dirty="0" smtClean="0">
              <a:cs typeface="+mn-cs"/>
            </a:endParaRPr>
          </a:p>
          <a:p>
            <a:pPr eaLnBrk="1" hangingPunct="1">
              <a:defRPr/>
            </a:pPr>
            <a:r>
              <a:rPr lang="es-ES_tradnl" sz="2000" dirty="0" err="1" smtClean="0">
                <a:cs typeface="+mn-cs"/>
              </a:rPr>
              <a:t>Febre</a:t>
            </a:r>
            <a:r>
              <a:rPr lang="es-ES_tradnl" sz="2000" dirty="0" smtClean="0">
                <a:cs typeface="+mn-cs"/>
              </a:rPr>
              <a:t> 40º de dos </a:t>
            </a:r>
            <a:r>
              <a:rPr lang="es-ES_tradnl" sz="2000" dirty="0" err="1" smtClean="0">
                <a:cs typeface="+mn-cs"/>
              </a:rPr>
              <a:t>d’evolució</a:t>
            </a:r>
            <a:r>
              <a:rPr lang="es-ES_tradnl" sz="2000" dirty="0" smtClean="0">
                <a:cs typeface="+mn-cs"/>
              </a:rPr>
              <a:t>, tos, cefalea</a:t>
            </a:r>
          </a:p>
          <a:p>
            <a:pPr eaLnBrk="1" hangingPunct="1">
              <a:defRPr/>
            </a:pPr>
            <a:r>
              <a:rPr lang="es-ES_tradnl" sz="2000" dirty="0" smtClean="0">
                <a:cs typeface="+mn-cs"/>
              </a:rPr>
              <a:t>Dolor precordial</a:t>
            </a:r>
          </a:p>
          <a:p>
            <a:pPr eaLnBrk="1" hangingPunct="1">
              <a:defRPr/>
            </a:pPr>
            <a:r>
              <a:rPr lang="es-ES_tradnl" sz="2000" dirty="0" smtClean="0">
                <a:cs typeface="+mn-cs"/>
              </a:rPr>
              <a:t>Taques de </a:t>
            </a:r>
            <a:r>
              <a:rPr lang="es-ES_tradnl" sz="2000" dirty="0" err="1" smtClean="0">
                <a:cs typeface="+mn-cs"/>
              </a:rPr>
              <a:t>Koplik</a:t>
            </a:r>
            <a:endParaRPr lang="es-ES_tradnl" sz="2000" dirty="0" smtClean="0">
              <a:cs typeface="+mn-cs"/>
            </a:endParaRPr>
          </a:p>
          <a:p>
            <a:pPr eaLnBrk="1" hangingPunct="1">
              <a:defRPr/>
            </a:pPr>
            <a:r>
              <a:rPr lang="es-ES_tradnl" sz="2000" dirty="0" err="1" smtClean="0">
                <a:cs typeface="+mn-cs"/>
              </a:rPr>
              <a:t>Adenopaties</a:t>
            </a:r>
            <a:r>
              <a:rPr lang="es-ES_tradnl" sz="2000" dirty="0" smtClean="0">
                <a:cs typeface="+mn-cs"/>
              </a:rPr>
              <a:t> </a:t>
            </a:r>
            <a:r>
              <a:rPr lang="es-ES_tradnl" sz="2000" dirty="0" err="1" smtClean="0">
                <a:cs typeface="+mn-cs"/>
              </a:rPr>
              <a:t>cervicals</a:t>
            </a:r>
            <a:r>
              <a:rPr lang="es-ES_tradnl" sz="2000" dirty="0" smtClean="0">
                <a:cs typeface="+mn-cs"/>
              </a:rPr>
              <a:t> </a:t>
            </a:r>
            <a:r>
              <a:rPr lang="es-ES_tradnl" sz="2000" dirty="0" err="1" smtClean="0">
                <a:cs typeface="+mn-cs"/>
              </a:rPr>
              <a:t>bilaterals</a:t>
            </a:r>
            <a:r>
              <a:rPr lang="es-ES_tradnl" sz="2000" dirty="0" smtClean="0">
                <a:cs typeface="+mn-cs"/>
              </a:rPr>
              <a:t>, </a:t>
            </a:r>
            <a:r>
              <a:rPr lang="es-ES_tradnl" sz="2000" dirty="0" err="1" smtClean="0">
                <a:cs typeface="+mn-cs"/>
              </a:rPr>
              <a:t>toves</a:t>
            </a:r>
            <a:endParaRPr lang="es-ES_tradnl" sz="2000" dirty="0" smtClean="0">
              <a:cs typeface="+mn-cs"/>
            </a:endParaRPr>
          </a:p>
          <a:p>
            <a:pPr eaLnBrk="1" hangingPunct="1">
              <a:defRPr/>
            </a:pPr>
            <a:r>
              <a:rPr lang="es-ES_tradnl" sz="2000" dirty="0" smtClean="0">
                <a:cs typeface="+mn-cs"/>
              </a:rPr>
              <a:t>Analítica: </a:t>
            </a:r>
            <a:r>
              <a:rPr lang="es-ES_tradnl" sz="2000" dirty="0" err="1" smtClean="0">
                <a:cs typeface="+mn-cs"/>
              </a:rPr>
              <a:t>Leuc</a:t>
            </a:r>
            <a:r>
              <a:rPr lang="es-ES_tradnl" sz="2000" dirty="0" smtClean="0">
                <a:cs typeface="+mn-cs"/>
              </a:rPr>
              <a:t> 4.110 (N75%9, L (18%). AST 21U/L</a:t>
            </a:r>
          </a:p>
          <a:p>
            <a:pPr eaLnBrk="1" hangingPunct="1">
              <a:defRPr/>
            </a:pPr>
            <a:r>
              <a:rPr lang="es-ES_tradnl" sz="2000" dirty="0" err="1" smtClean="0">
                <a:cs typeface="+mn-cs"/>
              </a:rPr>
              <a:t>Rx</a:t>
            </a:r>
            <a:r>
              <a:rPr lang="es-ES_tradnl" sz="2000" dirty="0" smtClean="0">
                <a:cs typeface="+mn-cs"/>
              </a:rPr>
              <a:t> </a:t>
            </a:r>
            <a:r>
              <a:rPr lang="es-ES_tradnl" sz="2000" dirty="0" err="1" smtClean="0">
                <a:cs typeface="+mn-cs"/>
              </a:rPr>
              <a:t>tòrax</a:t>
            </a:r>
            <a:r>
              <a:rPr lang="es-ES_tradnl" sz="2000" dirty="0" smtClean="0">
                <a:cs typeface="+mn-cs"/>
              </a:rPr>
              <a:t>: OK</a:t>
            </a:r>
          </a:p>
          <a:p>
            <a:pPr eaLnBrk="1" hangingPunct="1">
              <a:defRPr/>
            </a:pPr>
            <a:r>
              <a:rPr lang="es-ES_tradnl" sz="2000" dirty="0" err="1" smtClean="0">
                <a:cs typeface="+mn-cs"/>
              </a:rPr>
              <a:t>Serologia</a:t>
            </a:r>
            <a:r>
              <a:rPr lang="es-ES_tradnl" sz="2000" dirty="0" smtClean="0">
                <a:cs typeface="+mn-cs"/>
              </a:rPr>
              <a:t>: </a:t>
            </a:r>
            <a:r>
              <a:rPr lang="es-ES_tradnl" sz="2000" dirty="0" err="1" smtClean="0">
                <a:cs typeface="+mn-cs"/>
              </a:rPr>
              <a:t>IgM</a:t>
            </a:r>
            <a:r>
              <a:rPr lang="es-ES_tradnl" sz="2000" dirty="0" smtClean="0">
                <a:cs typeface="+mn-cs"/>
              </a:rPr>
              <a:t> </a:t>
            </a:r>
            <a:r>
              <a:rPr lang="es-ES_tradnl" sz="2000" dirty="0" err="1" smtClean="0">
                <a:cs typeface="+mn-cs"/>
              </a:rPr>
              <a:t>positiu</a:t>
            </a:r>
            <a:r>
              <a:rPr lang="es-ES_tradnl" sz="2000" dirty="0" smtClean="0">
                <a:cs typeface="+mn-cs"/>
              </a:rPr>
              <a:t> 1.4; </a:t>
            </a:r>
            <a:r>
              <a:rPr lang="es-ES_tradnl" sz="2000" dirty="0" err="1" smtClean="0">
                <a:cs typeface="+mn-cs"/>
              </a:rPr>
              <a:t>IgG</a:t>
            </a:r>
            <a:r>
              <a:rPr lang="es-ES_tradnl" sz="2000" dirty="0" smtClean="0">
                <a:cs typeface="+mn-cs"/>
              </a:rPr>
              <a:t> </a:t>
            </a:r>
            <a:r>
              <a:rPr lang="es-ES_tradnl" sz="2000" dirty="0" err="1" smtClean="0">
                <a:cs typeface="+mn-cs"/>
              </a:rPr>
              <a:t>positiu</a:t>
            </a:r>
            <a:endParaRPr lang="es-ES_tradnl" sz="2000" dirty="0" smtClean="0">
              <a:cs typeface="+mn-cs"/>
            </a:endParaRPr>
          </a:p>
          <a:p>
            <a:pPr eaLnBrk="1" hangingPunct="1">
              <a:defRPr/>
            </a:pPr>
            <a:r>
              <a:rPr lang="es-ES_tradnl" sz="2000" dirty="0" smtClean="0">
                <a:cs typeface="+mn-cs"/>
              </a:rPr>
              <a:t>Exantema de </a:t>
            </a:r>
            <a:r>
              <a:rPr lang="es-ES_tradnl" sz="2000" dirty="0" err="1" smtClean="0">
                <a:cs typeface="+mn-cs"/>
              </a:rPr>
              <a:t>poques</a:t>
            </a:r>
            <a:r>
              <a:rPr lang="es-ES_tradnl" sz="2000" dirty="0" smtClean="0">
                <a:cs typeface="+mn-cs"/>
              </a:rPr>
              <a:t> </a:t>
            </a:r>
            <a:r>
              <a:rPr lang="es-ES_tradnl" sz="2000" dirty="0" err="1" smtClean="0">
                <a:cs typeface="+mn-cs"/>
              </a:rPr>
              <a:t>hores</a:t>
            </a:r>
            <a:r>
              <a:rPr lang="es-ES_tradnl" sz="2000" dirty="0" smtClean="0">
                <a:cs typeface="+mn-cs"/>
              </a:rPr>
              <a:t> </a:t>
            </a:r>
            <a:r>
              <a:rPr lang="es-ES_tradnl" sz="2000" dirty="0" err="1" smtClean="0">
                <a:cs typeface="+mn-cs"/>
              </a:rPr>
              <a:t>d’evolució</a:t>
            </a:r>
            <a:endParaRPr lang="es-ES_tradnl" sz="2000" dirty="0" smtClean="0">
              <a:cs typeface="+mn-cs"/>
            </a:endParaRPr>
          </a:p>
          <a:p>
            <a:pPr lvl="1" eaLnBrk="1" hangingPunct="1">
              <a:defRPr/>
            </a:pPr>
            <a:r>
              <a:rPr lang="es-ES_tradnl" sz="2000" dirty="0" smtClean="0"/>
              <a:t>A la cara</a:t>
            </a:r>
          </a:p>
          <a:p>
            <a:pPr lvl="1" eaLnBrk="1" hangingPunct="1">
              <a:defRPr/>
            </a:pPr>
            <a:r>
              <a:rPr lang="es-ES_tradnl" sz="2000" dirty="0" err="1" smtClean="0"/>
              <a:t>Tronc</a:t>
            </a:r>
            <a:r>
              <a:rPr lang="es-ES_tradnl" sz="2000" dirty="0" smtClean="0"/>
              <a:t> i EE</a:t>
            </a:r>
          </a:p>
          <a:p>
            <a:pPr lvl="1" eaLnBrk="1" hangingPunct="1">
              <a:defRPr/>
            </a:pPr>
            <a:r>
              <a:rPr lang="es-ES_tradnl" sz="2000" dirty="0" smtClean="0"/>
              <a:t>Respecta palmes i plantes    		</a:t>
            </a:r>
          </a:p>
          <a:p>
            <a:pPr lvl="1" eaLnBrk="1" hangingPunct="1">
              <a:buFontTx/>
              <a:buNone/>
              <a:defRPr/>
            </a:pPr>
            <a:r>
              <a:rPr lang="es-ES_tradnl" sz="2000" dirty="0" smtClean="0"/>
              <a:t>								</a:t>
            </a:r>
            <a:endParaRPr lang="es-ES" sz="2000" dirty="0" smtClean="0"/>
          </a:p>
        </p:txBody>
      </p:sp>
      <p:sp>
        <p:nvSpPr>
          <p:cNvPr id="105475" name="CuadroTexto 1"/>
          <p:cNvSpPr txBox="1">
            <a:spLocks noChangeArrowheads="1"/>
          </p:cNvSpPr>
          <p:nvPr/>
        </p:nvSpPr>
        <p:spPr bwMode="auto">
          <a:xfrm>
            <a:off x="468313" y="3357563"/>
            <a:ext cx="8424862" cy="708025"/>
          </a:xfrm>
          <a:prstGeom prst="rect">
            <a:avLst/>
          </a:prstGeom>
          <a:solidFill>
            <a:schemeClr val="tx2"/>
          </a:solidFill>
          <a:ln w="9525">
            <a:noFill/>
            <a:miter lim="800000"/>
            <a:headEnd/>
            <a:tailEnd/>
          </a:ln>
        </p:spPr>
        <p:txBody>
          <a:bodyPr>
            <a:spAutoFit/>
          </a:bodyPr>
          <a:lstStyle/>
          <a:p>
            <a:r>
              <a:rPr lang="ca-ES" sz="4000">
                <a:solidFill>
                  <a:schemeClr val="bg1"/>
                </a:solidFill>
              </a:rPr>
              <a:t>PROFESSIONAL DE LA CASA!!!!!</a:t>
            </a:r>
          </a:p>
        </p:txBody>
      </p:sp>
      <p:pic>
        <p:nvPicPr>
          <p:cNvPr id="105476" name="Imagen 2" descr="complicaciones.jpg"/>
          <p:cNvPicPr>
            <a:picLocks noChangeAspect="1"/>
          </p:cNvPicPr>
          <p:nvPr/>
        </p:nvPicPr>
        <p:blipFill>
          <a:blip r:embed="rId3"/>
          <a:srcRect/>
          <a:stretch>
            <a:fillRect/>
          </a:stretch>
        </p:blipFill>
        <p:spPr bwMode="auto">
          <a:xfrm>
            <a:off x="5911850" y="333375"/>
            <a:ext cx="2908300" cy="2794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s-ES_tradnl" sz="3200" smtClean="0">
                <a:cs typeface="+mj-cs"/>
              </a:rPr>
              <a:t>CONCLUSIONS</a:t>
            </a:r>
            <a:endParaRPr lang="es-ES" sz="3200" smtClean="0">
              <a:cs typeface="+mj-cs"/>
            </a:endParaRPr>
          </a:p>
        </p:txBody>
      </p:sp>
      <p:sp>
        <p:nvSpPr>
          <p:cNvPr id="17411" name="Rectangle 3"/>
          <p:cNvSpPr>
            <a:spLocks noGrp="1" noChangeArrowheads="1"/>
          </p:cNvSpPr>
          <p:nvPr>
            <p:ph type="body" idx="1"/>
          </p:nvPr>
        </p:nvSpPr>
        <p:spPr/>
        <p:txBody>
          <a:bodyPr/>
          <a:lstStyle/>
          <a:p>
            <a:pPr algn="just" eaLnBrk="1" hangingPunct="1">
              <a:buFont typeface="Wingdings" charset="0"/>
              <a:buChar char="§"/>
              <a:defRPr/>
            </a:pPr>
            <a:r>
              <a:rPr lang="es-ES_tradnl" sz="2000" smtClean="0">
                <a:cs typeface="+mn-cs"/>
              </a:rPr>
              <a:t>INCLOURE EL XARAMPIÓ EN EL DIAGNÒSTIC DIFERENCIAL DE PACIENTS QUE EXPLIQUIN:</a:t>
            </a:r>
          </a:p>
          <a:p>
            <a:pPr lvl="1" algn="just" eaLnBrk="1" hangingPunct="1">
              <a:buFont typeface="Wingdings" charset="0"/>
              <a:buChar char="§"/>
              <a:defRPr/>
            </a:pPr>
            <a:r>
              <a:rPr lang="es-ES_tradnl" sz="1800" smtClean="0"/>
              <a:t>FEBRE</a:t>
            </a:r>
          </a:p>
          <a:p>
            <a:pPr lvl="1" algn="just" eaLnBrk="1" hangingPunct="1">
              <a:buFont typeface="Wingdings" charset="0"/>
              <a:buChar char="§"/>
              <a:defRPr/>
            </a:pPr>
            <a:r>
              <a:rPr lang="es-ES_tradnl" sz="1800" smtClean="0"/>
              <a:t>EXANTEMA</a:t>
            </a:r>
          </a:p>
          <a:p>
            <a:pPr lvl="1" algn="just" eaLnBrk="1" hangingPunct="1">
              <a:buFont typeface="Wingdings" charset="0"/>
              <a:buChar char="§"/>
              <a:defRPr/>
            </a:pPr>
            <a:r>
              <a:rPr lang="es-ES_tradnl" sz="1800" smtClean="0"/>
              <a:t>ADENOPATIES</a:t>
            </a:r>
          </a:p>
          <a:p>
            <a:pPr lvl="1" algn="just" eaLnBrk="1" hangingPunct="1">
              <a:buFont typeface="Wingdings" charset="0"/>
              <a:buChar char="§"/>
              <a:defRPr/>
            </a:pPr>
            <a:r>
              <a:rPr lang="es-ES_tradnl" sz="1800" smtClean="0"/>
              <a:t>CONJUNTIVITS</a:t>
            </a:r>
          </a:p>
          <a:p>
            <a:pPr lvl="1" algn="just" eaLnBrk="1" hangingPunct="1">
              <a:buFont typeface="Wingdings" charset="0"/>
              <a:buChar char="§"/>
              <a:defRPr/>
            </a:pPr>
            <a:endParaRPr lang="es-ES_tradnl" sz="1800" smtClean="0"/>
          </a:p>
          <a:p>
            <a:pPr algn="just" eaLnBrk="1" hangingPunct="1">
              <a:buFont typeface="Wingdings" charset="0"/>
              <a:buChar char="§"/>
              <a:defRPr/>
            </a:pPr>
            <a:r>
              <a:rPr lang="es-ES_tradnl" sz="2000" smtClean="0">
                <a:cs typeface="+mn-cs"/>
              </a:rPr>
              <a:t>OBTENIR: SEROLOGIA IgG, IgM + ORINA + FROTIS FARINGI</a:t>
            </a:r>
          </a:p>
          <a:p>
            <a:pPr algn="just" eaLnBrk="1" hangingPunct="1">
              <a:buFont typeface="Wingdings" charset="0"/>
              <a:buChar char="§"/>
              <a:defRPr/>
            </a:pPr>
            <a:endParaRPr lang="es-ES_tradnl" sz="2000" smtClean="0">
              <a:cs typeface="+mn-cs"/>
            </a:endParaRPr>
          </a:p>
          <a:p>
            <a:pPr algn="just" eaLnBrk="1" hangingPunct="1">
              <a:buFont typeface="Wingdings" charset="0"/>
              <a:buChar char="§"/>
              <a:defRPr/>
            </a:pPr>
            <a:r>
              <a:rPr lang="es-ES_tradnl" sz="2000" smtClean="0">
                <a:cs typeface="+mn-cs"/>
              </a:rPr>
              <a:t>MALALTIA DE DECLARACIÓ OBLIGATÒRIA: TRUCAR A LA DRA. GEMMA NAVARRO (EXTENSIÓ)</a:t>
            </a:r>
          </a:p>
          <a:p>
            <a:pPr algn="just" eaLnBrk="1" hangingPunct="1">
              <a:buFont typeface="Wingdings" charset="0"/>
              <a:buChar char="§"/>
              <a:defRPr/>
            </a:pPr>
            <a:endParaRPr lang="es-ES_tradnl" sz="2000" smtClean="0">
              <a:cs typeface="+mn-cs"/>
            </a:endParaRPr>
          </a:p>
          <a:p>
            <a:pPr algn="just" eaLnBrk="1" hangingPunct="1">
              <a:buFont typeface="Wingdings" charset="0"/>
              <a:buChar char="§"/>
              <a:defRPr/>
            </a:pPr>
            <a:r>
              <a:rPr lang="es-ES_tradnl" sz="2000" smtClean="0">
                <a:cs typeface="+mn-cs"/>
              </a:rPr>
              <a:t>AÏLLAMENT + ESTUDI DE CONTACTES</a:t>
            </a:r>
            <a:endParaRPr lang="es-ES" sz="2000" smtClean="0">
              <a:cs typeface="+mn-cs"/>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Imagen 1" descr="reto.jpg"/>
          <p:cNvPicPr>
            <a:picLocks noChangeAspect="1"/>
          </p:cNvPicPr>
          <p:nvPr/>
        </p:nvPicPr>
        <p:blipFill>
          <a:blip r:embed="rId3"/>
          <a:srcRect/>
          <a:stretch>
            <a:fillRect/>
          </a:stretch>
        </p:blipFill>
        <p:spPr bwMode="auto">
          <a:xfrm>
            <a:off x="179388" y="414338"/>
            <a:ext cx="2663825" cy="2543175"/>
          </a:xfrm>
          <a:prstGeom prst="rect">
            <a:avLst/>
          </a:prstGeom>
          <a:noFill/>
          <a:ln w="9525">
            <a:noFill/>
            <a:miter lim="800000"/>
            <a:headEnd/>
            <a:tailEnd/>
          </a:ln>
        </p:spPr>
      </p:pic>
      <p:pic>
        <p:nvPicPr>
          <p:cNvPr id="3" name="Imagen 2" descr="Captura de pantalla 2014-05-28 a la(s) 00.43.45.png"/>
          <p:cNvPicPr>
            <a:picLocks noChangeAspect="1"/>
          </p:cNvPicPr>
          <p:nvPr/>
        </p:nvPicPr>
        <p:blipFill>
          <a:blip r:embed="rId4" cstate="screen"/>
          <a:srcRect/>
          <a:stretch>
            <a:fillRect/>
          </a:stretch>
        </p:blipFill>
        <p:spPr bwMode="auto">
          <a:xfrm>
            <a:off x="2916238" y="404813"/>
            <a:ext cx="3379787" cy="2519362"/>
          </a:xfrm>
          <a:prstGeom prst="rect">
            <a:avLst/>
          </a:prstGeom>
          <a:noFill/>
          <a:ln w="9525">
            <a:noFill/>
            <a:miter lim="800000"/>
            <a:headEnd/>
            <a:tailEnd/>
          </a:ln>
        </p:spPr>
      </p:pic>
      <p:pic>
        <p:nvPicPr>
          <p:cNvPr id="4" name="Imagen 3" descr="Captura de pantalla 2014-05-28 a la(s) 00.45.09.png"/>
          <p:cNvPicPr>
            <a:picLocks noChangeAspect="1"/>
          </p:cNvPicPr>
          <p:nvPr/>
        </p:nvPicPr>
        <p:blipFill>
          <a:blip r:embed="rId5"/>
          <a:srcRect l="14523" t="1524" r="10760" b="7207"/>
          <a:stretch>
            <a:fillRect/>
          </a:stretch>
        </p:blipFill>
        <p:spPr bwMode="auto">
          <a:xfrm>
            <a:off x="6372225" y="476250"/>
            <a:ext cx="2641600" cy="2447925"/>
          </a:xfrm>
          <a:prstGeom prst="rect">
            <a:avLst/>
          </a:prstGeom>
          <a:noFill/>
          <a:ln w="9525">
            <a:noFill/>
            <a:miter lim="800000"/>
            <a:headEnd/>
            <a:tailEnd/>
          </a:ln>
        </p:spPr>
      </p:pic>
      <p:pic>
        <p:nvPicPr>
          <p:cNvPr id="5" name="Imagen 4" descr="complicaciones2.jpg"/>
          <p:cNvPicPr>
            <a:picLocks noChangeAspect="1"/>
          </p:cNvPicPr>
          <p:nvPr/>
        </p:nvPicPr>
        <p:blipFill>
          <a:blip r:embed="rId6"/>
          <a:srcRect/>
          <a:stretch>
            <a:fillRect/>
          </a:stretch>
        </p:blipFill>
        <p:spPr bwMode="auto">
          <a:xfrm>
            <a:off x="5795963" y="3198813"/>
            <a:ext cx="3097212" cy="1460500"/>
          </a:xfrm>
          <a:prstGeom prst="rect">
            <a:avLst/>
          </a:prstGeom>
          <a:noFill/>
          <a:ln w="9525">
            <a:noFill/>
            <a:miter lim="800000"/>
            <a:headEnd/>
            <a:tailEnd/>
          </a:ln>
        </p:spPr>
      </p:pic>
      <p:pic>
        <p:nvPicPr>
          <p:cNvPr id="6" name="Imagen 5" descr="calendari vacunal 2014.png"/>
          <p:cNvPicPr>
            <a:picLocks noChangeAspect="1"/>
          </p:cNvPicPr>
          <p:nvPr/>
        </p:nvPicPr>
        <p:blipFill>
          <a:blip r:embed="rId7"/>
          <a:srcRect/>
          <a:stretch>
            <a:fillRect/>
          </a:stretch>
        </p:blipFill>
        <p:spPr bwMode="auto">
          <a:xfrm>
            <a:off x="3276600" y="3284538"/>
            <a:ext cx="2303463" cy="1193800"/>
          </a:xfrm>
          <a:prstGeom prst="rect">
            <a:avLst/>
          </a:prstGeom>
          <a:noFill/>
          <a:ln w="9525">
            <a:noFill/>
            <a:miter lim="800000"/>
            <a:headEnd/>
            <a:tailEnd/>
          </a:ln>
        </p:spPr>
      </p:pic>
      <p:pic>
        <p:nvPicPr>
          <p:cNvPr id="7" name="Imagen 6" descr="Captura de pantalla 2014-05-28 a la(s) 00.47.32.png"/>
          <p:cNvPicPr>
            <a:picLocks noChangeAspect="1"/>
          </p:cNvPicPr>
          <p:nvPr/>
        </p:nvPicPr>
        <p:blipFill>
          <a:blip r:embed="rId8" cstate="screen"/>
          <a:srcRect/>
          <a:stretch>
            <a:fillRect/>
          </a:stretch>
        </p:blipFill>
        <p:spPr bwMode="auto">
          <a:xfrm>
            <a:off x="3276600" y="4652963"/>
            <a:ext cx="1209675" cy="1989137"/>
          </a:xfrm>
          <a:prstGeom prst="rect">
            <a:avLst/>
          </a:prstGeom>
          <a:noFill/>
          <a:ln w="9525">
            <a:noFill/>
            <a:miter lim="800000"/>
            <a:headEnd/>
            <a:tailEnd/>
          </a:ln>
        </p:spPr>
      </p:pic>
      <p:pic>
        <p:nvPicPr>
          <p:cNvPr id="8" name="Marcador de contenido 6" descr="casa.jpg"/>
          <p:cNvPicPr>
            <a:picLocks noChangeAspect="1"/>
          </p:cNvPicPr>
          <p:nvPr/>
        </p:nvPicPr>
        <p:blipFill>
          <a:blip r:embed="rId9" cstate="screen"/>
          <a:srcRect/>
          <a:stretch>
            <a:fillRect/>
          </a:stretch>
        </p:blipFill>
        <p:spPr bwMode="auto">
          <a:xfrm>
            <a:off x="4859338" y="4652963"/>
            <a:ext cx="2063750" cy="2016125"/>
          </a:xfrm>
          <a:prstGeom prst="rect">
            <a:avLst/>
          </a:prstGeom>
          <a:noFill/>
          <a:ln w="9525">
            <a:solidFill>
              <a:srgbClr val="178537"/>
            </a:solidFill>
            <a:miter lim="800000"/>
            <a:headEnd/>
            <a:tailEnd/>
          </a:ln>
        </p:spPr>
      </p:pic>
      <p:pic>
        <p:nvPicPr>
          <p:cNvPr id="9" name="Imagen 8" descr="EDO.jpg"/>
          <p:cNvPicPr>
            <a:picLocks noChangeAspect="1"/>
          </p:cNvPicPr>
          <p:nvPr/>
        </p:nvPicPr>
        <p:blipFill>
          <a:blip r:embed="rId10"/>
          <a:srcRect/>
          <a:stretch>
            <a:fillRect/>
          </a:stretch>
        </p:blipFill>
        <p:spPr bwMode="auto">
          <a:xfrm>
            <a:off x="250825" y="3716338"/>
            <a:ext cx="2665413" cy="255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578" name="Marcador de contenido 3"/>
          <p:cNvSpPr txBox="1">
            <a:spLocks/>
          </p:cNvSpPr>
          <p:nvPr/>
        </p:nvSpPr>
        <p:spPr bwMode="auto">
          <a:xfrm>
            <a:off x="6443663" y="549275"/>
            <a:ext cx="2243137" cy="2697163"/>
          </a:xfrm>
          <a:prstGeom prst="rect">
            <a:avLst/>
          </a:prstGeom>
          <a:noFill/>
          <a:ln w="9525">
            <a:noFill/>
            <a:miter lim="800000"/>
            <a:headEnd/>
            <a:tailEnd/>
          </a:ln>
        </p:spPr>
        <p:txBody>
          <a:bodyPr/>
          <a:lstStyle/>
          <a:p>
            <a:pPr eaLnBrk="0" hangingPunct="0">
              <a:spcBef>
                <a:spcPct val="20000"/>
              </a:spcBef>
            </a:pPr>
            <a:r>
              <a:rPr lang="ca-ES" sz="2800"/>
              <a:t>FOTO 1</a:t>
            </a:r>
          </a:p>
        </p:txBody>
      </p:sp>
      <p:pic>
        <p:nvPicPr>
          <p:cNvPr id="24579" name="Picture 2" descr="20140307_100705"/>
          <p:cNvPicPr>
            <a:picLocks noChangeAspect="1" noChangeArrowheads="1"/>
          </p:cNvPicPr>
          <p:nvPr/>
        </p:nvPicPr>
        <p:blipFill>
          <a:blip r:embed="rId3" cstate="screen"/>
          <a:srcRect/>
          <a:stretch>
            <a:fillRect/>
          </a:stretch>
        </p:blipFill>
        <p:spPr bwMode="auto">
          <a:xfrm>
            <a:off x="250825" y="3554413"/>
            <a:ext cx="4105275" cy="3078162"/>
          </a:xfrm>
          <a:prstGeom prst="rect">
            <a:avLst/>
          </a:prstGeom>
          <a:noFill/>
          <a:ln w="9525">
            <a:noFill/>
            <a:miter lim="800000"/>
            <a:headEnd/>
            <a:tailEnd/>
          </a:ln>
        </p:spPr>
      </p:pic>
      <p:pic>
        <p:nvPicPr>
          <p:cNvPr id="24580" name="Imagen 1" descr="IMG-20140204-WA0012.jpg"/>
          <p:cNvPicPr>
            <a:picLocks noChangeAspect="1"/>
          </p:cNvPicPr>
          <p:nvPr/>
        </p:nvPicPr>
        <p:blipFill>
          <a:blip r:embed="rId4" cstate="screen"/>
          <a:srcRect/>
          <a:stretch>
            <a:fillRect/>
          </a:stretch>
        </p:blipFill>
        <p:spPr bwMode="auto">
          <a:xfrm>
            <a:off x="4787900" y="188913"/>
            <a:ext cx="4105275" cy="3078162"/>
          </a:xfrm>
          <a:prstGeom prst="rect">
            <a:avLst/>
          </a:prstGeom>
          <a:noFill/>
          <a:ln w="9525">
            <a:noFill/>
            <a:miter lim="800000"/>
            <a:headEnd/>
            <a:tailEnd/>
          </a:ln>
        </p:spPr>
      </p:pic>
      <p:grpSp>
        <p:nvGrpSpPr>
          <p:cNvPr id="24581" name="Agrupar 18"/>
          <p:cNvGrpSpPr>
            <a:grpSpLocks/>
          </p:cNvGrpSpPr>
          <p:nvPr/>
        </p:nvGrpSpPr>
        <p:grpSpPr bwMode="auto">
          <a:xfrm>
            <a:off x="4787900" y="3573463"/>
            <a:ext cx="4105275" cy="3095625"/>
            <a:chOff x="4788024" y="3573016"/>
            <a:chExt cx="4104456" cy="3096344"/>
          </a:xfrm>
        </p:grpSpPr>
        <p:sp>
          <p:nvSpPr>
            <p:cNvPr id="10" name="Rectángulo 9"/>
            <p:cNvSpPr/>
            <p:nvPr/>
          </p:nvSpPr>
          <p:spPr>
            <a:xfrm>
              <a:off x="4788024" y="3573016"/>
              <a:ext cx="4104456" cy="3096344"/>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cxnSp>
          <p:nvCxnSpPr>
            <p:cNvPr id="5" name="Conector recto 4"/>
            <p:cNvCxnSpPr/>
            <p:nvPr/>
          </p:nvCxnSpPr>
          <p:spPr>
            <a:xfrm>
              <a:off x="4788024" y="3573016"/>
              <a:ext cx="4104456"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flipH="1">
              <a:off x="4788024" y="3573016"/>
              <a:ext cx="4104456" cy="30963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582" name="Agrupar 17"/>
          <p:cNvGrpSpPr>
            <a:grpSpLocks/>
          </p:cNvGrpSpPr>
          <p:nvPr/>
        </p:nvGrpSpPr>
        <p:grpSpPr bwMode="auto">
          <a:xfrm>
            <a:off x="250825" y="188913"/>
            <a:ext cx="4105275" cy="3095625"/>
            <a:chOff x="251520" y="188640"/>
            <a:chExt cx="4104456" cy="3096344"/>
          </a:xfrm>
        </p:grpSpPr>
        <p:sp>
          <p:nvSpPr>
            <p:cNvPr id="3" name="Rectángulo 2"/>
            <p:cNvSpPr/>
            <p:nvPr/>
          </p:nvSpPr>
          <p:spPr>
            <a:xfrm>
              <a:off x="251520" y="188640"/>
              <a:ext cx="4104456" cy="3096344"/>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cxnSp>
          <p:nvCxnSpPr>
            <p:cNvPr id="15" name="Conector recto 14"/>
            <p:cNvCxnSpPr/>
            <p:nvPr/>
          </p:nvCxnSpPr>
          <p:spPr>
            <a:xfrm>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flipH="1">
              <a:off x="251520" y="188640"/>
              <a:ext cx="4104456" cy="3096344"/>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4145</Words>
  <Application>Microsoft Macintosh PowerPoint</Application>
  <PresentationFormat>Presentación en pantalla (4:3)</PresentationFormat>
  <Paragraphs>970</Paragraphs>
  <Slides>82</Slides>
  <Notes>73</Notes>
  <HiddenSlides>15</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3</vt:i4>
      </vt:variant>
      <vt:variant>
        <vt:lpstr>Títulos de diapositiva</vt:lpstr>
      </vt:variant>
      <vt:variant>
        <vt:i4>82</vt:i4>
      </vt:variant>
    </vt:vector>
  </HeadingPairs>
  <TitlesOfParts>
    <vt:vector size="91" baseType="lpstr">
      <vt:lpstr>Arial</vt:lpstr>
      <vt:lpstr>ＭＳ Ｐゴシック</vt:lpstr>
      <vt:lpstr>Wingdings</vt:lpstr>
      <vt:lpstr>Calibri</vt:lpstr>
      <vt:lpstr>Diseño predeterminado</vt:lpstr>
      <vt:lpstr>1_Diseño predeterminado</vt:lpstr>
      <vt:lpstr>Gráfico</vt:lpstr>
      <vt:lpstr>Gráfico de Microsoft Graph</vt:lpstr>
      <vt:lpstr>Gráfico de Microsoft Office Excel</vt:lpstr>
      <vt:lpstr>EL XARAMPIÓ A URGÈNCIES, un repte per al diagnòstic i el maneig clínic</vt:lpstr>
      <vt:lpstr>Diapositiva 2</vt:lpstr>
      <vt:lpstr>Diapositiva 3</vt:lpstr>
      <vt:lpstr>Diapositiva 4</vt:lpstr>
      <vt:lpstr>Diapositiva 5</vt:lpstr>
      <vt:lpstr>Diapositiva 6</vt:lpstr>
      <vt:lpstr>Diapositiva 7</vt:lpstr>
      <vt:lpstr>Diapositiva 8</vt:lpstr>
      <vt:lpstr>Diapositiva 9</vt:lpstr>
      <vt:lpstr>CAS 1</vt:lpstr>
      <vt:lpstr>CAS 2</vt:lpstr>
      <vt:lpstr>Diapositiva 12</vt:lpstr>
      <vt:lpstr>CAS 4</vt:lpstr>
      <vt:lpstr>CAS 5</vt:lpstr>
      <vt:lpstr>CAS 6</vt:lpstr>
      <vt:lpstr>GENERALITATS</vt:lpstr>
      <vt:lpstr>GENERALITATS</vt:lpstr>
      <vt:lpstr>PRESENTACIÓ CLÍNICA</vt:lpstr>
      <vt:lpstr>PRESENTACIÓ CLÀSSICA: ESTADIS</vt:lpstr>
      <vt:lpstr>1. PERÍODE D’INCUBACIÓ</vt:lpstr>
      <vt:lpstr>2. PERÍODE PRODRÒMIC</vt:lpstr>
      <vt:lpstr>TAQUES DE KOPLIK</vt:lpstr>
      <vt:lpstr>TAQUES DE KOPLIK</vt:lpstr>
      <vt:lpstr>Diapositiva 24</vt:lpstr>
      <vt:lpstr>CONJUNTIVITIS</vt:lpstr>
      <vt:lpstr>3. EXANTEMA</vt:lpstr>
      <vt:lpstr>3. EXANTEMA</vt:lpstr>
      <vt:lpstr>3. EXANTEMA</vt:lpstr>
      <vt:lpstr>3. EXANTEMA</vt:lpstr>
      <vt:lpstr>EXANTEMA</vt:lpstr>
      <vt:lpstr>4. RECUPERACIÓ</vt:lpstr>
      <vt:lpstr>PRESENTACIÓ MODIFICADA</vt:lpstr>
      <vt:lpstr>PRESENTACIÓ MODIFICADA</vt:lpstr>
      <vt:lpstr>Diapositiva 34</vt:lpstr>
      <vt:lpstr>Diapositiva 35</vt:lpstr>
      <vt:lpstr>PRESENTACIÓ ATÍPICA</vt:lpstr>
      <vt:lpstr>PRESENTACIÓ ATÍPICA</vt:lpstr>
      <vt:lpstr>Diapositiva 38</vt:lpstr>
      <vt:lpstr>DIAGNÒSTIC</vt:lpstr>
      <vt:lpstr>Diapositiva 40</vt:lpstr>
      <vt:lpstr>Diapositiva 41</vt:lpstr>
      <vt:lpstr>DIAGNÒSTIC</vt:lpstr>
      <vt:lpstr>Diapositiva 43</vt:lpstr>
      <vt:lpstr>Diapositiva 44</vt:lpstr>
      <vt:lpstr>Diapositiva 45</vt:lpstr>
      <vt:lpstr>Diapositiva 46</vt:lpstr>
      <vt:lpstr>Diapositiva 47</vt:lpstr>
      <vt:lpstr>COMPLICACIONS</vt:lpstr>
      <vt:lpstr>COMPLICACIONS</vt:lpstr>
      <vt:lpstr>COMPLICACIONS: neurològiques</vt:lpstr>
      <vt:lpstr>COMPLICACIONS: altres</vt:lpstr>
      <vt:lpstr>CONTROL DE BROTS</vt:lpstr>
      <vt:lpstr>CONTROL DE BROTS</vt:lpstr>
      <vt:lpstr>MECANISMES DE TRANSMISSIÓ - EPIs</vt:lpstr>
      <vt:lpstr>Diapositiva 55</vt:lpstr>
      <vt:lpstr>AÏLLAMENT DEL MALALT</vt:lpstr>
      <vt:lpstr>VACUNACIÓ</vt:lpstr>
      <vt:lpstr>VACUNACIÓ</vt:lpstr>
      <vt:lpstr>                                              L’OBJECTIU…</vt:lpstr>
      <vt:lpstr>Diapositiva 60</vt:lpstr>
      <vt:lpstr>OBJECTIUS D’ERADICACIÓ</vt:lpstr>
      <vt:lpstr>ESTADÍSTICA DEL BROT A CSPT</vt:lpstr>
      <vt:lpstr>HIPÒTESIS SOBRE LA REEMERGÈNCIA DEL XARRAMPIÓ</vt:lpstr>
      <vt:lpstr>Diapositiva 64</vt:lpstr>
      <vt:lpstr>Diapositiva 65</vt:lpstr>
      <vt:lpstr>Diapositiva 66</vt:lpstr>
      <vt:lpstr>Diapositiva 67</vt:lpstr>
      <vt:lpstr>Diapositiva 68</vt:lpstr>
      <vt:lpstr>Diapositiva 69</vt:lpstr>
      <vt:lpstr>Diapositiva 70</vt:lpstr>
      <vt:lpstr>Diapositiva 71</vt:lpstr>
      <vt:lpstr>EFICÀCIA VACUNAL</vt:lpstr>
      <vt:lpstr>CIRCUIT INTERN</vt:lpstr>
      <vt:lpstr>ESTUDI DE CONTACTES, CAL?</vt:lpstr>
      <vt:lpstr>SOLUCIONS</vt:lpstr>
      <vt:lpstr>Pregnancy</vt:lpstr>
      <vt:lpstr>Diapositiva 77</vt:lpstr>
      <vt:lpstr>Diapositiva 78</vt:lpstr>
      <vt:lpstr>ESTAT D’IMMUNITZACIÓ DEL PERSONAL DE LA CSPT</vt:lpstr>
      <vt:lpstr>CAS 3</vt:lpstr>
      <vt:lpstr>CONCLUSIONS</vt:lpstr>
      <vt:lpstr>Diapositiva 82</vt:lpstr>
    </vt:vector>
  </TitlesOfParts>
  <Company>cspt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XARAMPIÓ</dc:title>
  <dc:creator>consultes</dc:creator>
  <cp:lastModifiedBy>cspt</cp:lastModifiedBy>
  <cp:revision>81</cp:revision>
  <dcterms:created xsi:type="dcterms:W3CDTF">2014-05-22T14:42:36Z</dcterms:created>
  <dcterms:modified xsi:type="dcterms:W3CDTF">2016-11-13T18:11:53Z</dcterms:modified>
</cp:coreProperties>
</file>