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8" r:id="rId2"/>
    <p:sldId id="267" r:id="rId3"/>
    <p:sldId id="266" r:id="rId4"/>
    <p:sldId id="269" r:id="rId5"/>
    <p:sldId id="270" r:id="rId6"/>
    <p:sldId id="272" r:id="rId7"/>
    <p:sldId id="271" r:id="rId8"/>
    <p:sldId id="273" r:id="rId9"/>
    <p:sldId id="274" r:id="rId10"/>
    <p:sldId id="275" r:id="rId11"/>
    <p:sldId id="257" r:id="rId12"/>
    <p:sldId id="258" r:id="rId13"/>
    <p:sldId id="259" r:id="rId14"/>
    <p:sldId id="284" r:id="rId15"/>
    <p:sldId id="283" r:id="rId16"/>
    <p:sldId id="276" r:id="rId17"/>
    <p:sldId id="281" r:id="rId18"/>
    <p:sldId id="282" r:id="rId19"/>
    <p:sldId id="263" r:id="rId20"/>
  </p:sldIdLst>
  <p:sldSz cx="10079038" cy="7559675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1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FF"/>
    <a:srgbClr val="00FF00"/>
    <a:srgbClr val="FFCC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216" autoAdjust="0"/>
  </p:normalViewPr>
  <p:slideViewPr>
    <p:cSldViewPr snapToGrid="0">
      <p:cViewPr>
        <p:scale>
          <a:sx n="100" d="100"/>
          <a:sy n="100" d="100"/>
        </p:scale>
        <p:origin x="-1626" y="-78"/>
      </p:cViewPr>
      <p:guideLst>
        <p:guide orient="horz" pos="2381"/>
        <p:guide pos="31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Marcador de fecha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Marcador de pie de página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Marcador de número de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5DCA0E6-67DD-4CEA-8822-8D9FD4303DE1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‹Nº›</a:t>
            </a:fld>
            <a:endParaRPr lang="de-DE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38425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1"/>
            <a:ext cx="5345116" cy="4008436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Marcador de notas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x-none"/>
          </a:p>
        </p:txBody>
      </p:sp>
      <p:sp>
        <p:nvSpPr>
          <p:cNvPr id="4" name="Marcador de encabezado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Marcador de fecha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Marcador de pie de página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Marcador de número de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E1876F52-C71E-4E06-8500-DE72F23EC439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90963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x-none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B4549DB-BA10-4EF3-8BD9-65E41DA1BA3D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901E30-B6D8-457F-B659-BCBDAF41DDB6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18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185092-2826-46DE-92EC-680F4FEF0247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19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53C3A5-0FD2-4BAC-9713-482A823DDC5F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FFD17A3-2234-4878-94D6-C77077083874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8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E1876F52-C71E-4E06-8500-DE72F23EC439}" type="slidenum">
              <a:rPr lang="es-ES" smtClean="0"/>
              <a:pPr lvl="0"/>
              <a:t>10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802778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E7B8B9-EC55-4CB5-9A95-6CB3A6F09D47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11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58CF41-B965-4AB4-87FA-165177F0DB95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12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0BD858-C86B-40EC-AD2C-495B3799CE32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13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Marcador de notas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640" cy="4811399"/>
          </a:xfrm>
        </p:spPr>
        <p:txBody>
          <a:bodyPr>
            <a:spAutoFit/>
          </a:bodyPr>
          <a:lstStyle/>
          <a:p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33C61D-1BAB-4E34-B137-BF37567BB5FE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15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Marcador de nota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C9B7DF-DFF8-4675-A18D-8BCF0BE5DCC8}" type="slidenum">
              <a:rPr/>
              <a:pPr marL="0" marR="0" lvl="0" indent="0" algn="r" defTabSz="4572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17</a:t>
            </a:fld>
            <a:endParaRPr lang="x-none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755925" y="1237201"/>
            <a:ext cx="8567178" cy="2631890"/>
          </a:xfrm>
        </p:spPr>
        <p:txBody>
          <a:bodyPr anchor="b" anchorCtr="1"/>
          <a:lstStyle>
            <a:lvl1pPr algn="ctr">
              <a:defRPr sz="6614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259878" y="3970580"/>
            <a:ext cx="7559280" cy="1825169"/>
          </a:xfrm>
        </p:spPr>
        <p:txBody>
          <a:bodyPr anchorCtr="1"/>
          <a:lstStyle>
            <a:lvl1pPr marL="0" indent="0" algn="ctr">
              <a:buNone/>
              <a:defRPr sz="2646"/>
            </a:lvl1pPr>
          </a:lstStyle>
          <a:p>
            <a:pPr lvl="0"/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674EA3-447E-4DA3-A0EE-0BAFC3209D9F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5679902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4AA900-5335-46D2-9BD0-A97504C84FFE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2875962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212814" y="402482"/>
            <a:ext cx="2173291" cy="640647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92932" y="402482"/>
            <a:ext cx="6393887" cy="640647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BBA508-B3C2-4706-B45B-C509A0887F17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5135417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65E7B5-6B17-42D8-9710-DC6A2C717AC8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5711316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7683" y="1884669"/>
            <a:ext cx="8693173" cy="3144612"/>
          </a:xfrm>
        </p:spPr>
        <p:txBody>
          <a:bodyPr anchor="b"/>
          <a:lstStyle>
            <a:lvl1pPr>
              <a:defRPr sz="6614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87683" y="5059036"/>
            <a:ext cx="8693173" cy="1653674"/>
          </a:xfrm>
        </p:spPr>
        <p:txBody>
          <a:bodyPr/>
          <a:lstStyle>
            <a:lvl1pPr marL="0" indent="0">
              <a:buNone/>
              <a:defRPr sz="2646"/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1E76CC-3939-4B1A-9351-9EC075F98319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1018021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92932" y="2012411"/>
            <a:ext cx="4283589" cy="47965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102516" y="2012411"/>
            <a:ext cx="4283589" cy="47965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7CF43A-AAA8-4CC1-8A48-BE98A827FC98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6018151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94249" y="402482"/>
            <a:ext cx="8693173" cy="14611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94249" y="1853168"/>
            <a:ext cx="4263902" cy="908209"/>
          </a:xfrm>
        </p:spPr>
        <p:txBody>
          <a:bodyPr anchor="b"/>
          <a:lstStyle>
            <a:lvl1pPr marL="0" indent="0">
              <a:buNone/>
              <a:defRPr sz="2646" b="1"/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94249" y="2761378"/>
            <a:ext cx="4263902" cy="40615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102516" y="1853168"/>
            <a:ext cx="4284905" cy="908209"/>
          </a:xfrm>
        </p:spPr>
        <p:txBody>
          <a:bodyPr anchor="b"/>
          <a:lstStyle>
            <a:lvl1pPr marL="0" indent="0">
              <a:buNone/>
              <a:defRPr sz="2646" b="1"/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102516" y="2761378"/>
            <a:ext cx="4284905" cy="40615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C5B1B1-D43F-4348-B014-DAD438D8B72C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17092403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77BA4D-2F81-4E10-B704-EEEBDAAFA871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42479778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11CD8E-9C88-47E4-AA9A-0D90876A68FF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8776973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94249" y="503980"/>
            <a:ext cx="3250756" cy="1763923"/>
          </a:xfrm>
        </p:spPr>
        <p:txBody>
          <a:bodyPr anchor="b"/>
          <a:lstStyle>
            <a:lvl1pPr>
              <a:defRPr sz="3527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284905" y="1088456"/>
            <a:ext cx="5102516" cy="5372264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94249" y="2267904"/>
            <a:ext cx="3250756" cy="4201567"/>
          </a:xfrm>
        </p:spPr>
        <p:txBody>
          <a:bodyPr/>
          <a:lstStyle>
            <a:lvl1pPr marL="0" indent="0">
              <a:buNone/>
              <a:defRPr sz="1764"/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103255-EE85-4E81-B2B0-674DBD7FA6A1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478348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94249" y="503980"/>
            <a:ext cx="3250756" cy="1763923"/>
          </a:xfrm>
        </p:spPr>
        <p:txBody>
          <a:bodyPr anchor="b"/>
          <a:lstStyle>
            <a:lvl1pPr>
              <a:defRPr sz="3527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4284905" y="1088456"/>
            <a:ext cx="5102516" cy="5372264"/>
          </a:xfrm>
        </p:spPr>
        <p:txBody>
          <a:bodyPr/>
          <a:lstStyle>
            <a:lvl1pPr marL="0" indent="0">
              <a:buNone/>
              <a:defRPr sz="3527"/>
            </a:lvl1pPr>
          </a:lstStyle>
          <a:p>
            <a:pPr lvl="0"/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94249" y="2267904"/>
            <a:ext cx="3250756" cy="4201567"/>
          </a:xfrm>
        </p:spPr>
        <p:txBody>
          <a:bodyPr/>
          <a:lstStyle>
            <a:lvl1pPr marL="0" indent="0">
              <a:buNone/>
              <a:defRPr sz="1764"/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x-none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8D4E4C-EFF6-4BAA-9691-8670601540DD}" type="slidenum">
              <a:rPr/>
              <a:pPr lvl="0"/>
              <a:t>‹Nº›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2709140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692932" y="402482"/>
            <a:ext cx="8693173" cy="14611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92932" y="2012411"/>
            <a:ext cx="8693173" cy="47965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92932" y="7006699"/>
            <a:ext cx="2267785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323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338684" y="7006699"/>
            <a:ext cx="3401677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323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118320" y="7006699"/>
            <a:ext cx="2267785" cy="4024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x-none" sz="1323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7D7406EF-9038-4705-B45E-68575D7B990F}" type="slidenum">
              <a:rPr/>
              <a:pPr lvl="0"/>
              <a:t>‹Nº›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1007943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s-ES" sz="485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51990" marR="0" lvl="0" indent="-251990" algn="l" defTabSz="1007943" rtl="0" fontAlgn="auto" hangingPunct="1">
        <a:lnSpc>
          <a:spcPct val="90000"/>
        </a:lnSpc>
        <a:spcBef>
          <a:spcPts val="1100"/>
        </a:spcBef>
        <a:spcAft>
          <a:spcPts val="0"/>
        </a:spcAft>
        <a:buSzPct val="100000"/>
        <a:buFont typeface="Arial" pitchFamily="34"/>
        <a:buChar char="•"/>
        <a:tabLst/>
        <a:defRPr lang="es-ES" sz="3086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55952" marR="0" lvl="1" indent="-251990" algn="l" defTabSz="1007943" rtl="0" fontAlgn="auto" hangingPunct="1">
        <a:lnSpc>
          <a:spcPct val="90000"/>
        </a:lnSpc>
        <a:spcBef>
          <a:spcPts val="550"/>
        </a:spcBef>
        <a:spcAft>
          <a:spcPts val="0"/>
        </a:spcAft>
        <a:buSzPct val="100000"/>
        <a:buFont typeface="Arial" pitchFamily="34"/>
        <a:buChar char="•"/>
        <a:tabLst/>
        <a:defRPr lang="es-ES" sz="2646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259933" marR="0" lvl="2" indent="-251990" algn="l" defTabSz="1007943" rtl="0" fontAlgn="auto" hangingPunct="1">
        <a:lnSpc>
          <a:spcPct val="90000"/>
        </a:lnSpc>
        <a:spcBef>
          <a:spcPts val="550"/>
        </a:spcBef>
        <a:spcAft>
          <a:spcPts val="0"/>
        </a:spcAft>
        <a:buSzPct val="100000"/>
        <a:buFont typeface="Arial" pitchFamily="34"/>
        <a:buChar char="•"/>
        <a:tabLst/>
        <a:defRPr lang="es-ES" sz="2205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763895" marR="0" lvl="3" indent="-251990" algn="l" defTabSz="1007943" rtl="0" fontAlgn="auto" hangingPunct="1">
        <a:lnSpc>
          <a:spcPct val="90000"/>
        </a:lnSpc>
        <a:spcBef>
          <a:spcPts val="550"/>
        </a:spcBef>
        <a:spcAft>
          <a:spcPts val="0"/>
        </a:spcAft>
        <a:buSzPct val="100000"/>
        <a:buFont typeface="Arial" pitchFamily="34"/>
        <a:buChar char="•"/>
        <a:tabLst/>
        <a:defRPr lang="es-ES" sz="1984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267867" marR="0" lvl="4" indent="-251990" algn="l" defTabSz="1007943" rtl="0" fontAlgn="auto" hangingPunct="1">
        <a:lnSpc>
          <a:spcPct val="90000"/>
        </a:lnSpc>
        <a:spcBef>
          <a:spcPts val="550"/>
        </a:spcBef>
        <a:spcAft>
          <a:spcPts val="0"/>
        </a:spcAft>
        <a:buSzPct val="100000"/>
        <a:buFont typeface="Arial" pitchFamily="34"/>
        <a:buChar char="•"/>
        <a:tabLst/>
        <a:defRPr lang="es-ES" sz="1984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13" Type="http://schemas.openxmlformats.org/officeDocument/2006/relationships/image" Target="../media/image197.jpeg"/><Relationship Id="rId18" Type="http://schemas.openxmlformats.org/officeDocument/2006/relationships/hyperlink" Target="file:///\\upload.wikimedia.org\wikipedia\en\9\9b\Bottle_with_methylone_aka_explosion.jpg" TargetMode="External"/><Relationship Id="rId26" Type="http://schemas.openxmlformats.org/officeDocument/2006/relationships/image" Target="../media/image208.jpeg"/><Relationship Id="rId39" Type="http://schemas.openxmlformats.org/officeDocument/2006/relationships/image" Target="../media/image219.jpe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03.gif"/><Relationship Id="rId34" Type="http://schemas.openxmlformats.org/officeDocument/2006/relationships/image" Target="../media/image216.png"/><Relationship Id="rId7" Type="http://schemas.openxmlformats.org/officeDocument/2006/relationships/image" Target="../media/image191.jpeg"/><Relationship Id="rId12" Type="http://schemas.openxmlformats.org/officeDocument/2006/relationships/image" Target="../media/image196.jpeg"/><Relationship Id="rId17" Type="http://schemas.openxmlformats.org/officeDocument/2006/relationships/image" Target="../media/image200.jpeg"/><Relationship Id="rId25" Type="http://schemas.openxmlformats.org/officeDocument/2006/relationships/image" Target="../media/image207.jpeg"/><Relationship Id="rId33" Type="http://schemas.openxmlformats.org/officeDocument/2006/relationships/image" Target="../media/image215.gif"/><Relationship Id="rId38" Type="http://schemas.openxmlformats.org/officeDocument/2006/relationships/image" Target="../media/image185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9.jpeg"/><Relationship Id="rId20" Type="http://schemas.openxmlformats.org/officeDocument/2006/relationships/image" Target="../media/image202.jpeg"/><Relationship Id="rId29" Type="http://schemas.openxmlformats.org/officeDocument/2006/relationships/image" Target="../media/image211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0.jpeg"/><Relationship Id="rId11" Type="http://schemas.openxmlformats.org/officeDocument/2006/relationships/image" Target="../media/image195.png"/><Relationship Id="rId24" Type="http://schemas.openxmlformats.org/officeDocument/2006/relationships/image" Target="../media/image206.jpeg"/><Relationship Id="rId32" Type="http://schemas.openxmlformats.org/officeDocument/2006/relationships/image" Target="../media/image214.jpeg"/><Relationship Id="rId37" Type="http://schemas.openxmlformats.org/officeDocument/2006/relationships/oleObject" Target="../embeddings/oleObject7.bin"/><Relationship Id="rId40" Type="http://schemas.openxmlformats.org/officeDocument/2006/relationships/image" Target="../media/image220.png"/><Relationship Id="rId5" Type="http://schemas.openxmlformats.org/officeDocument/2006/relationships/image" Target="../media/image189.jpeg"/><Relationship Id="rId15" Type="http://schemas.openxmlformats.org/officeDocument/2006/relationships/hyperlink" Target="http://nrg2wholesale.com/photo/nrg-2-packed.jpg" TargetMode="External"/><Relationship Id="rId23" Type="http://schemas.openxmlformats.org/officeDocument/2006/relationships/image" Target="../media/image205.jpeg"/><Relationship Id="rId28" Type="http://schemas.openxmlformats.org/officeDocument/2006/relationships/image" Target="../media/image210.jpeg"/><Relationship Id="rId36" Type="http://schemas.openxmlformats.org/officeDocument/2006/relationships/image" Target="../media/image218.jpeg"/><Relationship Id="rId10" Type="http://schemas.openxmlformats.org/officeDocument/2006/relationships/image" Target="../media/image194.jpeg"/><Relationship Id="rId19" Type="http://schemas.openxmlformats.org/officeDocument/2006/relationships/image" Target="../media/image201.jpeg"/><Relationship Id="rId31" Type="http://schemas.openxmlformats.org/officeDocument/2006/relationships/image" Target="../media/image213.jpeg"/><Relationship Id="rId4" Type="http://schemas.openxmlformats.org/officeDocument/2006/relationships/image" Target="../media/image188.jpeg"/><Relationship Id="rId9" Type="http://schemas.openxmlformats.org/officeDocument/2006/relationships/image" Target="../media/image193.jpeg"/><Relationship Id="rId14" Type="http://schemas.openxmlformats.org/officeDocument/2006/relationships/image" Target="../media/image198.jpeg"/><Relationship Id="rId22" Type="http://schemas.openxmlformats.org/officeDocument/2006/relationships/image" Target="../media/image204.png"/><Relationship Id="rId27" Type="http://schemas.openxmlformats.org/officeDocument/2006/relationships/image" Target="../media/image209.jpeg"/><Relationship Id="rId30" Type="http://schemas.openxmlformats.org/officeDocument/2006/relationships/image" Target="../media/image212.jpeg"/><Relationship Id="rId35" Type="http://schemas.openxmlformats.org/officeDocument/2006/relationships/image" Target="../media/image2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jpeg"/><Relationship Id="rId11" Type="http://schemas.openxmlformats.org/officeDocument/2006/relationships/image" Target="../media/image229.jpeg"/><Relationship Id="rId5" Type="http://schemas.openxmlformats.org/officeDocument/2006/relationships/image" Target="../media/image223.jpeg"/><Relationship Id="rId10" Type="http://schemas.openxmlformats.org/officeDocument/2006/relationships/image" Target="../media/image228.jpeg"/><Relationship Id="rId4" Type="http://schemas.openxmlformats.org/officeDocument/2006/relationships/image" Target="../media/image222.jpeg"/><Relationship Id="rId9" Type="http://schemas.openxmlformats.org/officeDocument/2006/relationships/image" Target="../media/image2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0.png"/><Relationship Id="rId7" Type="http://schemas.openxmlformats.org/officeDocument/2006/relationships/image" Target="../media/image2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png"/><Relationship Id="rId5" Type="http://schemas.openxmlformats.org/officeDocument/2006/relationships/image" Target="../media/image232.jpeg"/><Relationship Id="rId4" Type="http://schemas.openxmlformats.org/officeDocument/2006/relationships/image" Target="../media/image231.png"/><Relationship Id="rId9" Type="http://schemas.openxmlformats.org/officeDocument/2006/relationships/image" Target="../media/image2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3" Type="http://schemas.openxmlformats.org/officeDocument/2006/relationships/image" Target="../media/image237.png"/><Relationship Id="rId7" Type="http://schemas.openxmlformats.org/officeDocument/2006/relationships/image" Target="../media/image2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DROGAS%20DE%20ABUSO\SDR%20SIMPATICOMIM&#201;TICO-%20POLOLA\Sindrome%20simpaticomim&#233;tico.%20Dra.%20Iglesias.2016\droga_flakka%20FINAL.wmv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jpeg"/><Relationship Id="rId13" Type="http://schemas.openxmlformats.org/officeDocument/2006/relationships/image" Target="../media/image254.jpeg"/><Relationship Id="rId18" Type="http://schemas.openxmlformats.org/officeDocument/2006/relationships/image" Target="../media/image259.jpeg"/><Relationship Id="rId3" Type="http://schemas.openxmlformats.org/officeDocument/2006/relationships/image" Target="../media/image244.jpeg"/><Relationship Id="rId21" Type="http://schemas.openxmlformats.org/officeDocument/2006/relationships/image" Target="../media/image262.jpeg"/><Relationship Id="rId7" Type="http://schemas.openxmlformats.org/officeDocument/2006/relationships/image" Target="../media/image248.jpeg"/><Relationship Id="rId12" Type="http://schemas.openxmlformats.org/officeDocument/2006/relationships/image" Target="../media/image253.jpeg"/><Relationship Id="rId17" Type="http://schemas.openxmlformats.org/officeDocument/2006/relationships/image" Target="../media/image258.jpeg"/><Relationship Id="rId25" Type="http://schemas.openxmlformats.org/officeDocument/2006/relationships/image" Target="../media/image26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7.jpeg"/><Relationship Id="rId20" Type="http://schemas.openxmlformats.org/officeDocument/2006/relationships/image" Target="../media/image2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jpeg"/><Relationship Id="rId11" Type="http://schemas.openxmlformats.org/officeDocument/2006/relationships/image" Target="../media/image252.jpeg"/><Relationship Id="rId24" Type="http://schemas.openxmlformats.org/officeDocument/2006/relationships/image" Target="../media/image265.jpeg"/><Relationship Id="rId5" Type="http://schemas.openxmlformats.org/officeDocument/2006/relationships/image" Target="../media/image246.gif"/><Relationship Id="rId15" Type="http://schemas.openxmlformats.org/officeDocument/2006/relationships/image" Target="../media/image256.png"/><Relationship Id="rId23" Type="http://schemas.openxmlformats.org/officeDocument/2006/relationships/image" Target="../media/image264.jpeg"/><Relationship Id="rId10" Type="http://schemas.openxmlformats.org/officeDocument/2006/relationships/image" Target="../media/image251.png"/><Relationship Id="rId19" Type="http://schemas.openxmlformats.org/officeDocument/2006/relationships/image" Target="../media/image260.gif"/><Relationship Id="rId4" Type="http://schemas.openxmlformats.org/officeDocument/2006/relationships/image" Target="../media/image245.png"/><Relationship Id="rId9" Type="http://schemas.openxmlformats.org/officeDocument/2006/relationships/image" Target="../media/image250.jpeg"/><Relationship Id="rId14" Type="http://schemas.openxmlformats.org/officeDocument/2006/relationships/image" Target="../media/image255.jpeg"/><Relationship Id="rId22" Type="http://schemas.openxmlformats.org/officeDocument/2006/relationships/image" Target="../media/image2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3" Type="http://schemas.openxmlformats.org/officeDocument/2006/relationships/image" Target="../media/image268.jpeg"/><Relationship Id="rId7" Type="http://schemas.openxmlformats.org/officeDocument/2006/relationships/image" Target="../media/image272.jpeg"/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10" Type="http://schemas.openxmlformats.org/officeDocument/2006/relationships/image" Target="../media/image275.png"/><Relationship Id="rId4" Type="http://schemas.openxmlformats.org/officeDocument/2006/relationships/image" Target="../media/image269.png"/><Relationship Id="rId9" Type="http://schemas.openxmlformats.org/officeDocument/2006/relationships/image" Target="../media/image2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jpeg"/><Relationship Id="rId3" Type="http://schemas.openxmlformats.org/officeDocument/2006/relationships/image" Target="../media/image276.jpeg"/><Relationship Id="rId7" Type="http://schemas.openxmlformats.org/officeDocument/2006/relationships/image" Target="../media/image271.png"/><Relationship Id="rId12" Type="http://schemas.openxmlformats.org/officeDocument/2006/relationships/image" Target="../media/image2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11" Type="http://schemas.openxmlformats.org/officeDocument/2006/relationships/image" Target="../media/image280.png"/><Relationship Id="rId5" Type="http://schemas.openxmlformats.org/officeDocument/2006/relationships/image" Target="../media/image269.png"/><Relationship Id="rId10" Type="http://schemas.openxmlformats.org/officeDocument/2006/relationships/image" Target="../media/image279.jpeg"/><Relationship Id="rId4" Type="http://schemas.openxmlformats.org/officeDocument/2006/relationships/image" Target="../media/image268.jpeg"/><Relationship Id="rId9" Type="http://schemas.openxmlformats.org/officeDocument/2006/relationships/image" Target="../media/image27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jpeg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0" Type="http://schemas.openxmlformats.org/officeDocument/2006/relationships/hyperlink" Target="http://emedicine.mescape.com/article/818583-clinical" TargetMode="External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emedicine,medscape,com/article/818583-overview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26" Type="http://schemas.openxmlformats.org/officeDocument/2006/relationships/image" Target="../media/image35.jpeg"/><Relationship Id="rId3" Type="http://schemas.openxmlformats.org/officeDocument/2006/relationships/image" Target="../media/image13.jpeg"/><Relationship Id="rId21" Type="http://schemas.openxmlformats.org/officeDocument/2006/relationships/image" Target="../media/image31.jpeg"/><Relationship Id="rId7" Type="http://schemas.openxmlformats.org/officeDocument/2006/relationships/image" Target="../media/image17.pn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jpeg"/><Relationship Id="rId20" Type="http://schemas.openxmlformats.org/officeDocument/2006/relationships/image" Target="../media/image30.gif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24" Type="http://schemas.openxmlformats.org/officeDocument/2006/relationships/image" Target="../media/image34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28" Type="http://schemas.openxmlformats.org/officeDocument/2006/relationships/image" Target="../media/image37.jpeg"/><Relationship Id="rId10" Type="http://schemas.openxmlformats.org/officeDocument/2006/relationships/image" Target="../media/image20.gif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gif"/><Relationship Id="rId14" Type="http://schemas.openxmlformats.org/officeDocument/2006/relationships/image" Target="../media/image24.png"/><Relationship Id="rId22" Type="http://schemas.openxmlformats.org/officeDocument/2006/relationships/image" Target="../media/image32.jpeg"/><Relationship Id="rId27" Type="http://schemas.openxmlformats.org/officeDocument/2006/relationships/image" Target="../media/image36.jpeg"/><Relationship Id="rId30" Type="http://schemas.openxmlformats.org/officeDocument/2006/relationships/image" Target="../media/image3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gi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5.jpeg"/><Relationship Id="rId18" Type="http://schemas.openxmlformats.org/officeDocument/2006/relationships/image" Target="../media/image59.jpeg"/><Relationship Id="rId26" Type="http://schemas.openxmlformats.org/officeDocument/2006/relationships/image" Target="../media/image67.jpeg"/><Relationship Id="rId39" Type="http://schemas.openxmlformats.org/officeDocument/2006/relationships/image" Target="../media/image80.jpeg"/><Relationship Id="rId3" Type="http://schemas.openxmlformats.org/officeDocument/2006/relationships/image" Target="../media/image47.png"/><Relationship Id="rId21" Type="http://schemas.openxmlformats.org/officeDocument/2006/relationships/image" Target="../media/image62.jpeg"/><Relationship Id="rId34" Type="http://schemas.openxmlformats.org/officeDocument/2006/relationships/image" Target="../media/image75.jpeg"/><Relationship Id="rId42" Type="http://schemas.openxmlformats.org/officeDocument/2006/relationships/image" Target="../media/image83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54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33" Type="http://schemas.openxmlformats.org/officeDocument/2006/relationships/image" Target="../media/image74.jpeg"/><Relationship Id="rId38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7.png"/><Relationship Id="rId20" Type="http://schemas.openxmlformats.org/officeDocument/2006/relationships/image" Target="../media/image61.jpeg"/><Relationship Id="rId29" Type="http://schemas.openxmlformats.org/officeDocument/2006/relationships/image" Target="../media/image70.png"/><Relationship Id="rId41" Type="http://schemas.openxmlformats.org/officeDocument/2006/relationships/image" Target="../media/image82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eg"/><Relationship Id="rId11" Type="http://schemas.openxmlformats.org/officeDocument/2006/relationships/image" Target="../media/image53.jpeg"/><Relationship Id="rId24" Type="http://schemas.openxmlformats.org/officeDocument/2006/relationships/image" Target="../media/image65.jpeg"/><Relationship Id="rId32" Type="http://schemas.openxmlformats.org/officeDocument/2006/relationships/image" Target="../media/image73.jpeg"/><Relationship Id="rId37" Type="http://schemas.openxmlformats.org/officeDocument/2006/relationships/image" Target="../media/image78.png"/><Relationship Id="rId40" Type="http://schemas.openxmlformats.org/officeDocument/2006/relationships/image" Target="../media/image81.jpeg"/><Relationship Id="rId45" Type="http://schemas.openxmlformats.org/officeDocument/2006/relationships/image" Target="../media/image86.jpeg"/><Relationship Id="rId5" Type="http://schemas.openxmlformats.org/officeDocument/2006/relationships/image" Target="../media/image49.jpeg"/><Relationship Id="rId15" Type="http://schemas.openxmlformats.org/officeDocument/2006/relationships/oleObject" Target="../embeddings/oleObject2.bin"/><Relationship Id="rId23" Type="http://schemas.openxmlformats.org/officeDocument/2006/relationships/image" Target="../media/image64.jpeg"/><Relationship Id="rId28" Type="http://schemas.openxmlformats.org/officeDocument/2006/relationships/image" Target="../media/image69.jpeg"/><Relationship Id="rId36" Type="http://schemas.openxmlformats.org/officeDocument/2006/relationships/image" Target="../media/image77.jpeg"/><Relationship Id="rId10" Type="http://schemas.openxmlformats.org/officeDocument/2006/relationships/image" Target="../media/image52.jpeg"/><Relationship Id="rId19" Type="http://schemas.openxmlformats.org/officeDocument/2006/relationships/image" Target="../media/image60.jpeg"/><Relationship Id="rId31" Type="http://schemas.openxmlformats.org/officeDocument/2006/relationships/image" Target="../media/image72.png"/><Relationship Id="rId44" Type="http://schemas.openxmlformats.org/officeDocument/2006/relationships/image" Target="../media/image85.png"/><Relationship Id="rId4" Type="http://schemas.openxmlformats.org/officeDocument/2006/relationships/image" Target="../media/image48.jpeg"/><Relationship Id="rId9" Type="http://schemas.openxmlformats.org/officeDocument/2006/relationships/hyperlink" Target="http://4.bp.blogspot.com/_1Zb7K43b1D4/TAeH20LP60I/AAAAAAAAFss/nvNuPwX-tMg/s1600/1135257296205.jpeg" TargetMode="External"/><Relationship Id="rId14" Type="http://schemas.openxmlformats.org/officeDocument/2006/relationships/image" Target="../media/image56.jpeg"/><Relationship Id="rId22" Type="http://schemas.openxmlformats.org/officeDocument/2006/relationships/image" Target="../media/image63.jpeg"/><Relationship Id="rId27" Type="http://schemas.openxmlformats.org/officeDocument/2006/relationships/image" Target="../media/image68.gif"/><Relationship Id="rId30" Type="http://schemas.openxmlformats.org/officeDocument/2006/relationships/image" Target="../media/image71.jpeg"/><Relationship Id="rId35" Type="http://schemas.openxmlformats.org/officeDocument/2006/relationships/image" Target="../media/image76.jpeg"/><Relationship Id="rId43" Type="http://schemas.openxmlformats.org/officeDocument/2006/relationships/image" Target="../media/image8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7.jpeg"/><Relationship Id="rId18" Type="http://schemas.openxmlformats.org/officeDocument/2006/relationships/image" Target="../media/image102.png"/><Relationship Id="rId26" Type="http://schemas.openxmlformats.org/officeDocument/2006/relationships/image" Target="../media/image110.jpeg"/><Relationship Id="rId39" Type="http://schemas.openxmlformats.org/officeDocument/2006/relationships/image" Target="../media/image122.jpeg"/><Relationship Id="rId3" Type="http://schemas.openxmlformats.org/officeDocument/2006/relationships/image" Target="../media/image88.jpeg"/><Relationship Id="rId21" Type="http://schemas.openxmlformats.org/officeDocument/2006/relationships/image" Target="../media/image105.jpeg"/><Relationship Id="rId34" Type="http://schemas.openxmlformats.org/officeDocument/2006/relationships/image" Target="../media/image118.jpeg"/><Relationship Id="rId42" Type="http://schemas.openxmlformats.org/officeDocument/2006/relationships/image" Target="../media/image125.jpeg"/><Relationship Id="rId7" Type="http://schemas.openxmlformats.org/officeDocument/2006/relationships/image" Target="../media/image92.jpeg"/><Relationship Id="rId12" Type="http://schemas.openxmlformats.org/officeDocument/2006/relationships/image" Target="../media/image96.jpeg"/><Relationship Id="rId17" Type="http://schemas.openxmlformats.org/officeDocument/2006/relationships/image" Target="../media/image101.jpeg"/><Relationship Id="rId25" Type="http://schemas.openxmlformats.org/officeDocument/2006/relationships/image" Target="../media/image109.jpeg"/><Relationship Id="rId33" Type="http://schemas.openxmlformats.org/officeDocument/2006/relationships/image" Target="../media/image117.png"/><Relationship Id="rId38" Type="http://schemas.openxmlformats.org/officeDocument/2006/relationships/image" Target="../media/image121.jpeg"/><Relationship Id="rId46" Type="http://schemas.openxmlformats.org/officeDocument/2006/relationships/image" Target="../media/image12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0.jpeg"/><Relationship Id="rId20" Type="http://schemas.openxmlformats.org/officeDocument/2006/relationships/image" Target="../media/image104.jpeg"/><Relationship Id="rId29" Type="http://schemas.openxmlformats.org/officeDocument/2006/relationships/image" Target="../media/image113.jpeg"/><Relationship Id="rId41" Type="http://schemas.openxmlformats.org/officeDocument/2006/relationships/image" Target="../media/image124.gif"/><Relationship Id="rId1" Type="http://schemas.openxmlformats.org/officeDocument/2006/relationships/vmlDrawing" Target="../drawings/vmlDrawing2.vml"/><Relationship Id="rId6" Type="http://schemas.openxmlformats.org/officeDocument/2006/relationships/image" Target="../media/image91.jpeg"/><Relationship Id="rId11" Type="http://schemas.openxmlformats.org/officeDocument/2006/relationships/image" Target="../media/image95.jpeg"/><Relationship Id="rId24" Type="http://schemas.openxmlformats.org/officeDocument/2006/relationships/image" Target="../media/image108.jpeg"/><Relationship Id="rId32" Type="http://schemas.openxmlformats.org/officeDocument/2006/relationships/image" Target="../media/image116.gif"/><Relationship Id="rId37" Type="http://schemas.openxmlformats.org/officeDocument/2006/relationships/image" Target="../media/image120.jpeg"/><Relationship Id="rId40" Type="http://schemas.openxmlformats.org/officeDocument/2006/relationships/image" Target="../media/image123.jpeg"/><Relationship Id="rId45" Type="http://schemas.openxmlformats.org/officeDocument/2006/relationships/image" Target="../media/image128.jpeg"/><Relationship Id="rId5" Type="http://schemas.openxmlformats.org/officeDocument/2006/relationships/image" Target="../media/image90.jpeg"/><Relationship Id="rId15" Type="http://schemas.openxmlformats.org/officeDocument/2006/relationships/image" Target="../media/image99.jpeg"/><Relationship Id="rId23" Type="http://schemas.openxmlformats.org/officeDocument/2006/relationships/image" Target="../media/image107.jpeg"/><Relationship Id="rId28" Type="http://schemas.openxmlformats.org/officeDocument/2006/relationships/image" Target="../media/image112.jpeg"/><Relationship Id="rId36" Type="http://schemas.openxmlformats.org/officeDocument/2006/relationships/oleObject" Target="../embeddings/oleObject3.bin"/><Relationship Id="rId10" Type="http://schemas.openxmlformats.org/officeDocument/2006/relationships/image" Target="../media/image94.jpeg"/><Relationship Id="rId19" Type="http://schemas.openxmlformats.org/officeDocument/2006/relationships/image" Target="../media/image103.jpeg"/><Relationship Id="rId31" Type="http://schemas.openxmlformats.org/officeDocument/2006/relationships/image" Target="../media/image115.jpeg"/><Relationship Id="rId44" Type="http://schemas.openxmlformats.org/officeDocument/2006/relationships/image" Target="../media/image127.jpeg"/><Relationship Id="rId4" Type="http://schemas.openxmlformats.org/officeDocument/2006/relationships/image" Target="../media/image89.jpeg"/><Relationship Id="rId9" Type="http://schemas.openxmlformats.org/officeDocument/2006/relationships/hyperlink" Target="http://www.tumblr.com/photo/1280/takingdrugs/116392097/1/YuGo0F6aio75nw1msCXrHeX8" TargetMode="External"/><Relationship Id="rId14" Type="http://schemas.openxmlformats.org/officeDocument/2006/relationships/image" Target="../media/image98.png"/><Relationship Id="rId22" Type="http://schemas.openxmlformats.org/officeDocument/2006/relationships/image" Target="../media/image106.jpeg"/><Relationship Id="rId27" Type="http://schemas.openxmlformats.org/officeDocument/2006/relationships/image" Target="../media/image111.jpeg"/><Relationship Id="rId30" Type="http://schemas.openxmlformats.org/officeDocument/2006/relationships/image" Target="../media/image114.jpeg"/><Relationship Id="rId35" Type="http://schemas.openxmlformats.org/officeDocument/2006/relationships/image" Target="../media/image119.jpeg"/><Relationship Id="rId43" Type="http://schemas.openxmlformats.org/officeDocument/2006/relationships/image" Target="../media/image12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jpeg"/><Relationship Id="rId18" Type="http://schemas.openxmlformats.org/officeDocument/2006/relationships/image" Target="../media/image147.jpeg"/><Relationship Id="rId26" Type="http://schemas.openxmlformats.org/officeDocument/2006/relationships/image" Target="../media/image154.png"/><Relationship Id="rId39" Type="http://schemas.openxmlformats.org/officeDocument/2006/relationships/image" Target="../media/image165.png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4.bin"/><Relationship Id="rId34" Type="http://schemas.openxmlformats.org/officeDocument/2006/relationships/image" Target="../media/image160.jpeg"/><Relationship Id="rId42" Type="http://schemas.openxmlformats.org/officeDocument/2006/relationships/image" Target="../media/image168.gif"/><Relationship Id="rId47" Type="http://schemas.openxmlformats.org/officeDocument/2006/relationships/hyperlink" Target="http://www.drugs-forum.com/forum/member.php?u=1" TargetMode="External"/><Relationship Id="rId50" Type="http://schemas.openxmlformats.org/officeDocument/2006/relationships/image" Target="../media/image175.jpe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17" Type="http://schemas.openxmlformats.org/officeDocument/2006/relationships/image" Target="../media/image146.jpeg"/><Relationship Id="rId25" Type="http://schemas.openxmlformats.org/officeDocument/2006/relationships/image" Target="../media/image153.jpeg"/><Relationship Id="rId33" Type="http://schemas.openxmlformats.org/officeDocument/2006/relationships/oleObject" Target="../embeddings/oleObject6.bin"/><Relationship Id="rId38" Type="http://schemas.openxmlformats.org/officeDocument/2006/relationships/image" Target="../media/image164.jpeg"/><Relationship Id="rId46" Type="http://schemas.openxmlformats.org/officeDocument/2006/relationships/image" Target="../media/image172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5.jpeg"/><Relationship Id="rId20" Type="http://schemas.openxmlformats.org/officeDocument/2006/relationships/image" Target="../media/image149.png"/><Relationship Id="rId29" Type="http://schemas.openxmlformats.org/officeDocument/2006/relationships/oleObject" Target="../embeddings/oleObject5.bin"/><Relationship Id="rId41" Type="http://schemas.openxmlformats.org/officeDocument/2006/relationships/image" Target="../media/image167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24" Type="http://schemas.openxmlformats.org/officeDocument/2006/relationships/image" Target="../media/image152.jpeg"/><Relationship Id="rId32" Type="http://schemas.openxmlformats.org/officeDocument/2006/relationships/image" Target="../media/image159.jpeg"/><Relationship Id="rId37" Type="http://schemas.openxmlformats.org/officeDocument/2006/relationships/image" Target="../media/image163.jpeg"/><Relationship Id="rId40" Type="http://schemas.openxmlformats.org/officeDocument/2006/relationships/image" Target="../media/image166.jpeg"/><Relationship Id="rId45" Type="http://schemas.openxmlformats.org/officeDocument/2006/relationships/image" Target="../media/image171.jpe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23" Type="http://schemas.openxmlformats.org/officeDocument/2006/relationships/image" Target="../media/image151.jpeg"/><Relationship Id="rId28" Type="http://schemas.openxmlformats.org/officeDocument/2006/relationships/image" Target="../media/image156.jpeg"/><Relationship Id="rId36" Type="http://schemas.openxmlformats.org/officeDocument/2006/relationships/image" Target="../media/image162.jpeg"/><Relationship Id="rId49" Type="http://schemas.openxmlformats.org/officeDocument/2006/relationships/image" Target="../media/image174.jpeg"/><Relationship Id="rId10" Type="http://schemas.openxmlformats.org/officeDocument/2006/relationships/image" Target="../media/image139.png"/><Relationship Id="rId19" Type="http://schemas.openxmlformats.org/officeDocument/2006/relationships/image" Target="../media/image148.png"/><Relationship Id="rId31" Type="http://schemas.openxmlformats.org/officeDocument/2006/relationships/image" Target="../media/image158.jpeg"/><Relationship Id="rId44" Type="http://schemas.openxmlformats.org/officeDocument/2006/relationships/image" Target="../media/image170.pn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Relationship Id="rId14" Type="http://schemas.openxmlformats.org/officeDocument/2006/relationships/image" Target="../media/image143.png"/><Relationship Id="rId22" Type="http://schemas.openxmlformats.org/officeDocument/2006/relationships/image" Target="../media/image150.jpeg"/><Relationship Id="rId27" Type="http://schemas.openxmlformats.org/officeDocument/2006/relationships/image" Target="../media/image155.jpeg"/><Relationship Id="rId30" Type="http://schemas.openxmlformats.org/officeDocument/2006/relationships/image" Target="../media/image157.jpeg"/><Relationship Id="rId35" Type="http://schemas.openxmlformats.org/officeDocument/2006/relationships/image" Target="../media/image161.jpeg"/><Relationship Id="rId43" Type="http://schemas.openxmlformats.org/officeDocument/2006/relationships/image" Target="../media/image169.jpeg"/><Relationship Id="rId48" Type="http://schemas.openxmlformats.org/officeDocument/2006/relationships/image" Target="../media/image173.gif"/><Relationship Id="rId8" Type="http://schemas.openxmlformats.org/officeDocument/2006/relationships/image" Target="../media/image137.jpeg"/><Relationship Id="rId51" Type="http://schemas.openxmlformats.org/officeDocument/2006/relationships/image" Target="../media/image17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178.png"/><Relationship Id="rId7" Type="http://schemas.openxmlformats.org/officeDocument/2006/relationships/image" Target="../media/image182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11" Type="http://schemas.openxmlformats.org/officeDocument/2006/relationships/image" Target="../media/image186.gif"/><Relationship Id="rId5" Type="http://schemas.openxmlformats.org/officeDocument/2006/relationships/image" Target="../media/image180.jpeg"/><Relationship Id="rId10" Type="http://schemas.openxmlformats.org/officeDocument/2006/relationships/image" Target="../media/image185.emf"/><Relationship Id="rId4" Type="http://schemas.openxmlformats.org/officeDocument/2006/relationships/image" Target="../media/image179.jpeg"/><Relationship Id="rId9" Type="http://schemas.openxmlformats.org/officeDocument/2006/relationships/image" Target="../media/image1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492" y="257037"/>
            <a:ext cx="9654985" cy="5659660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sp>
        <p:nvSpPr>
          <p:cNvPr id="3" name="Rectángulo 2"/>
          <p:cNvSpPr/>
          <p:nvPr/>
        </p:nvSpPr>
        <p:spPr>
          <a:xfrm>
            <a:off x="4648884" y="6150455"/>
            <a:ext cx="4306372" cy="954107"/>
          </a:xfrm>
          <a:prstGeom prst="rect">
            <a:avLst/>
          </a:prstGeom>
          <a:solidFill>
            <a:srgbClr val="000000"/>
          </a:solidFill>
          <a:ln w="12700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SÍNDROME SIMPATICOMIMÉTICO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POR DROGAS </a:t>
            </a:r>
            <a:r>
              <a:rPr lang="es-ES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DE ABUSO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Dra. </a:t>
            </a:r>
            <a:r>
              <a:rPr lang="es-ES" sz="16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Iglesias  </a:t>
            </a:r>
            <a:r>
              <a:rPr lang="es-ES" sz="16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2016</a:t>
            </a:r>
            <a:endParaRPr lang="es-ES" sz="16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4" name="Imagen 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492" y="6035524"/>
            <a:ext cx="1252910" cy="1340629"/>
          </a:xfrm>
          <a:prstGeom prst="rect">
            <a:avLst/>
          </a:prstGeom>
          <a:noFill/>
          <a:ln w="12701" cap="flat">
            <a:solidFill>
              <a:srgbClr val="00FFCC"/>
            </a:solidFill>
            <a:prstDash val="solid"/>
            <a:miter/>
          </a:ln>
        </p:spPr>
      </p:pic>
      <p:pic>
        <p:nvPicPr>
          <p:cNvPr id="5" name="Imagen 5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8403" y="6035524"/>
            <a:ext cx="2092961" cy="1340629"/>
          </a:xfrm>
          <a:prstGeom prst="rect">
            <a:avLst/>
          </a:prstGeom>
          <a:noFill/>
          <a:ln w="12701" cap="flat">
            <a:solidFill>
              <a:srgbClr val="00FFCC"/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 txBox="1"/>
          <p:nvPr/>
        </p:nvSpPr>
        <p:spPr>
          <a:xfrm>
            <a:off x="7250433" y="6096003"/>
            <a:ext cx="2143125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4140EA-EE0C-4C87-A383-D4E910898E88}" type="slidenum">
              <a:rPr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10</a:t>
            </a:fld>
            <a:endParaRPr lang="en-US" sz="1400" b="0" i="0" u="none" strike="noStrike" kern="120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3" descr="4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549715" y="5611654"/>
            <a:ext cx="1107760" cy="105997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5" name="Imagen 15" descr="g25p30f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679158" y="4413881"/>
            <a:ext cx="879479" cy="1204283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6" name="Picture 4" descr="Mephedrone_bulk_discount%5B2%5D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14243" y="5586531"/>
            <a:ext cx="1353294" cy="1071889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7" name="Picture 16" descr="3-4-dmmc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14243" y="4465481"/>
            <a:ext cx="819136" cy="1167606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8" name="Picture 11" descr="katovit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664936" y="5680389"/>
            <a:ext cx="1798633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9" name="Picture 12" descr="Así se vende la droga por internet.| El Mundo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5905021" y="5663244"/>
            <a:ext cx="714375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0" name="Picture 14" descr="2011011752bath_salt_ban-crop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6632935" y="5680389"/>
            <a:ext cx="1053262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1" name="Picture 9" descr="C:\Users\Toshiba\Desktop\Captur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5523945" y="4413881"/>
            <a:ext cx="1239834" cy="124682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2" name="Picture 45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6780532" y="4413881"/>
            <a:ext cx="1143000" cy="1232538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4" name="Picture 2" descr="scannedimageyy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7675057" y="5646418"/>
            <a:ext cx="1377916" cy="1062854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5" name="Picture 1" descr="C:\Users\Toshiba\Documents\PROTOCOLOS-SESIONES-GUÍAS-CASOS\TOXICOLOGÍA CLÍNICA\DROGAS DE ABUSO\FOTOS GENERALIDADES\Fiestas\discoteca-@-Space-Closing-(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7319314" y="2020116"/>
            <a:ext cx="2539509" cy="1666059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6" name="Picture 76" descr="Nrg-2">
            <a:hlinkClick r:id="rId15"/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961784" y="4475165"/>
            <a:ext cx="761996" cy="1142999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7" name="Picture 6" descr="rave-on-bath-salts-ketamine-flephedrone-mephedrone-and-many-other-chemicals-for-sale_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648141" y="4446900"/>
            <a:ext cx="1062039" cy="1127756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8" name="Picture 22" descr="File:Bottle with methylone aka explosion.jpg">
            <a:hlinkClick r:id="rId18"/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2667313" y="4434840"/>
            <a:ext cx="1143000" cy="1192853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9" name="GB_frame" descr="4-mmc-mephedrone-4-mec-legal-mephedrone-4-fmc-mabp-buphedrone-ethcathinone-gabapentin-for-sale_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>
          <a:xfrm>
            <a:off x="3664265" y="4434840"/>
            <a:ext cx="1011234" cy="1192843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0" name="Picture 5" descr="mhtml:file://C:\Users\Toshiba\Desktop\RE1C2B~1.MHT!http://www.cannabiscafe.net/foros/images/smilies/village8mf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>
          <a:xfrm>
            <a:off x="4756305" y="3755212"/>
            <a:ext cx="2803515" cy="592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2" name="Picture 44" descr="http://draherraizmedicoypaciente.files.wordpress.com/2014/07/droga-canc3adbal-s.png?w=62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>
          <a:xfrm>
            <a:off x="4313361" y="5694837"/>
            <a:ext cx="1591659" cy="981846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3" name="Picture 15" descr="Containers of ‘bath salts,’ a dangerous synthetic drug sold under names like ‘Ivory Wave’ and ‘Vanilla Sky.’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>
          <a:xfrm>
            <a:off x="8452293" y="5611654"/>
            <a:ext cx="1414649" cy="1046321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4" name="Picture 46" descr="http://www.antena3.com/clipping/2014/07/02/00591/30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>
          <a:xfrm>
            <a:off x="7752290" y="3682956"/>
            <a:ext cx="2106533" cy="1963461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25" name="Rectangle 40"/>
          <p:cNvSpPr/>
          <p:nvPr/>
        </p:nvSpPr>
        <p:spPr>
          <a:xfrm>
            <a:off x="530432" y="6666816"/>
            <a:ext cx="9079279" cy="738664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Efectos 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2rios: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midriasis, trismus/bruxismo, sequedad de boca, temblor, cefalea, mareos y calambres, vasoconstricción EEII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rPr>
              <a:t>↑ 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y FC-arritmias (dolor torácico), crisis pánico, </a:t>
            </a:r>
            <a:r>
              <a:rPr lang="es-ES" sz="14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paranoia</a:t>
            </a:r>
            <a:r>
              <a:rPr lang="es-ES" sz="1400" b="1" i="0" u="none" strike="noStrike" kern="0" cap="none" spc="0" baseline="0" dirty="0">
                <a:solidFill>
                  <a:srgbClr val="FF99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y psicosis, convulsiones y sdr serotoninérgico</a:t>
            </a:r>
          </a:p>
        </p:txBody>
      </p:sp>
      <p:pic>
        <p:nvPicPr>
          <p:cNvPr id="26" name="Picture 6" descr="mefedrona9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>
          <a:xfrm>
            <a:off x="2767653" y="2040215"/>
            <a:ext cx="1911764" cy="164707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8" name="Picture 117" descr="4-mec-sample-250-mg-99-pure-free-worldwide-shipping-5e87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>
          <a:xfrm>
            <a:off x="1455413" y="1898632"/>
            <a:ext cx="1332757" cy="183053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9" name="Picture 51" descr="4-MEC Crystal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>
          <a:xfrm>
            <a:off x="222093" y="1979072"/>
            <a:ext cx="1233320" cy="175234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31" name="Rectangle 16"/>
          <p:cNvSpPr/>
          <p:nvPr/>
        </p:nvSpPr>
        <p:spPr>
          <a:xfrm>
            <a:off x="4162896" y="5464674"/>
            <a:ext cx="1770036" cy="215444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800" b="1" i="1" u="none" strike="noStrike" kern="0" cap="none" spc="0" baseline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IVORY WAFE U OLA DE MARFIL</a:t>
            </a:r>
          </a:p>
        </p:txBody>
      </p:sp>
      <p:sp>
        <p:nvSpPr>
          <p:cNvPr id="32" name="Rectangle 54"/>
          <p:cNvSpPr/>
          <p:nvPr/>
        </p:nvSpPr>
        <p:spPr>
          <a:xfrm>
            <a:off x="5928778" y="5462241"/>
            <a:ext cx="1733661" cy="215444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8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CRAVING: </a:t>
            </a:r>
            <a:r>
              <a:rPr lang="es-ES" sz="800" b="1" i="0" u="none" strike="noStrike" kern="0" cap="none" spc="0" baseline="0" dirty="0">
                <a:solidFill>
                  <a:srgbClr val="FFC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REDOSIFICACIONES</a:t>
            </a:r>
            <a:endParaRPr lang="ca-ES" sz="800" b="1" i="0" u="none" strike="noStrike" kern="0" cap="none" spc="0" baseline="0" dirty="0">
              <a:solidFill>
                <a:srgbClr val="FFC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54"/>
          <p:cNvSpPr/>
          <p:nvPr/>
        </p:nvSpPr>
        <p:spPr>
          <a:xfrm>
            <a:off x="1602541" y="5459570"/>
            <a:ext cx="2629709" cy="217965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800" b="1" i="0" u="none" strike="noStrike" kern="0" cap="none" spc="0" baseline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SALES DE BAÑO Y FERTILIZANTES DE PLANTAS</a:t>
            </a:r>
            <a:endParaRPr lang="ca-ES" sz="800" b="1" i="0" u="none" strike="noStrike" kern="0" cap="none" spc="0" baseline="0">
              <a:solidFill>
                <a:srgbClr val="00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72" descr="090927-Methedrone-0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>
          <a:xfrm>
            <a:off x="214243" y="3672807"/>
            <a:ext cx="986547" cy="780799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9" name="Picture 11" descr="C:\Users\Toshiba\Desktop\MDMC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>
          <a:xfrm>
            <a:off x="961784" y="3672809"/>
            <a:ext cx="675013" cy="780798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41" name="Picture 45" descr="4-Methylmethcathinone_Package drugssssss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>
          <a:xfrm>
            <a:off x="2235515" y="3690143"/>
            <a:ext cx="785807" cy="747073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2" name="Picture 2" descr="14lh7o9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>
          <a:xfrm>
            <a:off x="2993087" y="3708248"/>
            <a:ext cx="905969" cy="72026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3" name="Picture 3" descr="2012052332184797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>
          <a:xfrm>
            <a:off x="3899056" y="3692393"/>
            <a:ext cx="776443" cy="72772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4" name="Picture 32" descr="http://www.cannabiscafe.net/foros/images/smilies/coscorrones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>
          <a:xfrm>
            <a:off x="9424766" y="3720739"/>
            <a:ext cx="446090" cy="3571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Picture 32" descr="http://www.cannabiscafe.net/foros/images/smilies/coscorrones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>
          <a:xfrm>
            <a:off x="9424766" y="4182493"/>
            <a:ext cx="446090" cy="3571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6" name="Picture 32" descr="http://www.cannabiscafe.net/foros/images/smilies/coscorrones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>
          <a:xfrm>
            <a:off x="9424766" y="4593707"/>
            <a:ext cx="446090" cy="3571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7" name="Picture 32" descr="http://www.cannabiscafe.net/foros/images/smilies/coscorrones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>
          <a:xfrm>
            <a:off x="9412733" y="5062484"/>
            <a:ext cx="446090" cy="3571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8" name="Picture 15" descr="C:\Users\Toshiba\Desktop\Captur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>
          <a:xfrm>
            <a:off x="4687266" y="2041286"/>
            <a:ext cx="1632176" cy="1644706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49" name="Picture 37" descr="C:\Users\Toshiba\Desktop\party_pills5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>
          <a:xfrm>
            <a:off x="5912737" y="2031548"/>
            <a:ext cx="1647084" cy="164126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54" name="Picture 18" descr="525877_3d0a1bf9845ec5db379ef6fca6255c6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>
          <a:xfrm>
            <a:off x="1660330" y="3687289"/>
            <a:ext cx="593418" cy="738944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grpSp>
        <p:nvGrpSpPr>
          <p:cNvPr id="13" name="Grupo 12"/>
          <p:cNvGrpSpPr/>
          <p:nvPr/>
        </p:nvGrpSpPr>
        <p:grpSpPr>
          <a:xfrm>
            <a:off x="2284731" y="2148080"/>
            <a:ext cx="5638801" cy="4398265"/>
            <a:chOff x="2338542" y="2098046"/>
            <a:chExt cx="5638801" cy="4398265"/>
          </a:xfrm>
        </p:grpSpPr>
        <p:graphicFrame>
          <p:nvGraphicFramePr>
            <p:cNvPr id="55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="" xmlns:p14="http://schemas.microsoft.com/office/powerpoint/2010/main" val="445712460"/>
                </p:ext>
              </p:extLst>
            </p:nvPr>
          </p:nvGraphicFramePr>
          <p:xfrm>
            <a:off x="2338542" y="2098046"/>
            <a:ext cx="5638801" cy="4398265"/>
          </p:xfrm>
          <a:graphic>
            <a:graphicData uri="http://schemas.openxmlformats.org/presentationml/2006/ole">
              <p:oleObj spid="_x0000_s42001" name="Fotografía de Photo Editor" r:id="rId37" imgW="6095238" imgH="4571429" progId="">
                <p:embed/>
              </p:oleObj>
            </a:graphicData>
          </a:graphic>
        </p:graphicFrame>
        <p:pic>
          <p:nvPicPr>
            <p:cNvPr id="56" name="Picture 98" descr="BD00028_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5840" y="3542220"/>
              <a:ext cx="1306315" cy="1280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9933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Rectangle 22"/>
          <p:cNvSpPr/>
          <p:nvPr/>
        </p:nvSpPr>
        <p:spPr>
          <a:xfrm>
            <a:off x="214570" y="817012"/>
            <a:ext cx="9644253" cy="1600438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ctr" anchorCtr="0" compatLnSpc="1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strike="noStrike" kern="0" cap="none" spc="0" baseline="0" dirty="0" smtClean="0">
                <a:solidFill>
                  <a:srgbClr val="FFCC00"/>
                </a:solidFill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sng" strike="noStrike" kern="0" cap="none" spc="0" baseline="0" dirty="0" smtClean="0">
                <a:solidFill>
                  <a:srgbClr val="FFCC00"/>
                </a:solidFill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SALES DE BAÑO</a:t>
            </a:r>
            <a:r>
              <a:rPr lang="es-ES" sz="1000" b="1" i="0" u="none" strike="noStrike" kern="0" cap="none" spc="0" baseline="0" dirty="0" smtClean="0">
                <a:solidFill>
                  <a:srgbClr val="FFCC00"/>
                </a:solidFill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: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CC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METILONA O BK-MDMA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M1 O M3 O EXPLOSIÓN</a:t>
            </a:r>
            <a:r>
              <a:rPr lang="es-ES" sz="10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s-ES" sz="10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MDMA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05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ETILONA O BK-MDEA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BUTILONA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BK-MBDB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10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B1 O NRG 1 </a:t>
            </a:r>
            <a:endParaRPr lang="es-ES" sz="1000" b="1" i="1" kern="0" dirty="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PENTILONA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BK-MBDP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0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NGR-3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₪</a:t>
            </a:r>
            <a:r>
              <a:rPr lang="es-ES" sz="10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BUTANONE </a:t>
            </a:r>
            <a:r>
              <a:rPr lang="ca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4-MAB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ETHCATINONA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E-CAT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9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FLEPHEDRONE</a:t>
            </a:r>
            <a:r>
              <a:rPr lang="ca-ES" sz="1000" b="1" i="0" u="none" strike="noStrike" kern="0" cap="none" spc="0" baseline="0" dirty="0">
                <a:solidFill>
                  <a:srgbClr val="FF66CC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4-FMC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9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3-FMC</a:t>
            </a:r>
            <a:r>
              <a:rPr lang="hy-AM" sz="105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05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2-FMC </a:t>
            </a:r>
            <a:endParaRPr lang="ca-ES" sz="1000" b="1" i="0" u="none" strike="noStrike" kern="0" cap="none" spc="0" baseline="0" dirty="0" smtClean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5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 smtClean="0">
                <a:solidFill>
                  <a:srgbClr val="FFCC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MEPHEDRONE </a:t>
            </a:r>
            <a:r>
              <a:rPr lang="es-ES" sz="1000" b="1" i="0" u="none" strike="noStrike" kern="0" cap="none" spc="0" baseline="0" dirty="0">
                <a:solidFill>
                  <a:srgbClr val="FFCC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000" b="1" i="0" u="none" strike="noStrike" kern="0" cap="none" spc="0" baseline="0" dirty="0" smtClean="0">
                <a:solidFill>
                  <a:srgbClr val="FFCC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BK-MM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000" b="1" i="0" u="none" strike="noStrike" kern="0" cap="none" spc="0" baseline="0" dirty="0" smtClean="0">
                <a:solidFill>
                  <a:srgbClr val="66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0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4-MMC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METHEDRONE O BK-PMMA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EPHEDRONE O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4-METHYLETHCATHINONE </a:t>
            </a:r>
            <a:r>
              <a:rPr lang="es-ES" sz="10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4-MEC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NRG-2 O ¿E2 O ERIC-2</a:t>
            </a:r>
            <a:r>
              <a:rPr lang="es-ES" sz="10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BUPHEDRONE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3,4-DMMC O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4-MEMABP</a:t>
            </a:r>
            <a:r>
              <a:rPr lang="es-ES" sz="10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5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PENTEDRONE </a:t>
            </a:r>
            <a:r>
              <a:rPr lang="ca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PMMC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BENZEDRONE </a:t>
            </a:r>
            <a:r>
              <a:rPr lang="ca-ES" sz="10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4-MBC</a:t>
            </a:r>
            <a:r>
              <a:rPr lang="ca-ES" sz="9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4P CRISTALS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9520: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4-MEC+</a:t>
            </a:r>
            <a:r>
              <a:rPr lang="ca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PENTEDRONE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M3 </a:t>
            </a:r>
            <a:endParaRPr lang="ca-ES" sz="1000" b="1" i="0" u="none" strike="noStrike" kern="0" cap="none" spc="0" baseline="0" dirty="0" smtClean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TABLETS</a:t>
            </a:r>
            <a:r>
              <a:rPr lang="ca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3,4-DMMC+MDPV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PROLINTANO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10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KATOVIT®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₪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PIROVALERONA</a:t>
            </a:r>
            <a:r>
              <a:rPr lang="es-ES" sz="10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METIL-KETONA DEL PROLINTANO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O-2371</a:t>
            </a:r>
            <a:r>
              <a:rPr lang="es-ES" sz="9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05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NAPHYRONE </a:t>
            </a:r>
            <a:r>
              <a:rPr lang="es-ES" sz="10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O-2482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1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O NRG-1 </a:t>
            </a:r>
            <a:r>
              <a:rPr lang="es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ENERGY 1</a:t>
            </a:r>
            <a:r>
              <a:rPr lang="hy-AM" sz="105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05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CC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MDPV </a:t>
            </a:r>
            <a:r>
              <a:rPr lang="es-ES" sz="1000" b="1" i="0" u="none" strike="noStrike" kern="0" cap="none" spc="0" baseline="0" dirty="0" smtClean="0">
                <a:solidFill>
                  <a:srgbClr val="FFCC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000" b="1" i="0" u="none" strike="noStrike" kern="0" cap="none" spc="0" baseline="0" dirty="0">
                <a:solidFill>
                  <a:srgbClr val="FFCC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MDPK O </a:t>
            </a:r>
            <a:r>
              <a:rPr lang="es-ES" sz="1000" b="1" i="0" u="none" strike="noStrike" kern="0" cap="none" spc="0" baseline="0" dirty="0" smtClean="0">
                <a:solidFill>
                  <a:srgbClr val="FFCC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METILENDIOXIPRIROVALERONA</a:t>
            </a:r>
            <a:r>
              <a:rPr lang="es-ES" sz="1000" b="1" i="1" kern="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DROGA CANIVAL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₪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 smtClean="0">
                <a:solidFill>
                  <a:srgbClr val="FFCC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ALFA-PVP</a:t>
            </a:r>
            <a:r>
              <a:rPr lang="es-ES" sz="1000" b="1" i="1" kern="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kern="0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ES" sz="1000" b="1" i="1" kern="0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b="1" kern="0" dirty="0" smtClean="0">
                <a:solidFill>
                  <a:srgbClr val="FFCC00"/>
                </a:solidFill>
                <a:latin typeface="Arial" pitchFamily="34"/>
                <a:ea typeface="Arial" pitchFamily="34"/>
                <a:cs typeface="Arial" pitchFamily="34"/>
              </a:rPr>
              <a:t>ALFA-PYRROLIDINOVA</a:t>
            </a:r>
            <a:r>
              <a:rPr lang="de-DE" sz="1000" b="1" kern="0" dirty="0" smtClean="0">
                <a:solidFill>
                  <a:srgbClr val="FFCC00"/>
                </a:solidFill>
                <a:latin typeface="Arial" pitchFamily="18"/>
                <a:ea typeface="Andale Sans UI" pitchFamily="2"/>
                <a:cs typeface="Tahoma" pitchFamily="2"/>
              </a:rPr>
              <a:t>LEROFENONA </a:t>
            </a:r>
            <a:r>
              <a:rPr lang="es-ES" sz="1000" b="1" i="1" kern="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1" kern="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FLAKKA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ALPHA-PPP </a:t>
            </a:r>
            <a:r>
              <a:rPr lang="ca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a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0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A-PPP O </a:t>
            </a:r>
            <a:r>
              <a:rPr lang="ca-ES" sz="10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O-2387  </a:t>
            </a:r>
            <a:endParaRPr lang="es-ES" sz="1000" b="1" i="1" u="none" strike="noStrike" kern="0" cap="none" spc="0" baseline="0" dirty="0">
              <a:solidFill>
                <a:srgbClr val="00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2" descr="http://energycontrol.org/intranet/uploads/76980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>
          <a:xfrm>
            <a:off x="221380" y="194310"/>
            <a:ext cx="971747" cy="568952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52" name="Imagen 1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116" y="198120"/>
            <a:ext cx="1029903" cy="562276"/>
          </a:xfrm>
          <a:prstGeom prst="rect">
            <a:avLst/>
          </a:prstGeom>
          <a:ln w="12700">
            <a:solidFill>
              <a:srgbClr val="00FFFF"/>
            </a:solidFill>
          </a:ln>
        </p:spPr>
      </p:pic>
      <p:sp>
        <p:nvSpPr>
          <p:cNvPr id="53" name="Rectangle 9"/>
          <p:cNvSpPr/>
          <p:nvPr/>
        </p:nvSpPr>
        <p:spPr>
          <a:xfrm>
            <a:off x="1166730" y="194867"/>
            <a:ext cx="7652232" cy="574516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FENETILAMINAS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MEDIA DURACIÓN (4-15 h</a:t>
            </a:r>
            <a:r>
              <a:rPr lang="es-ES" sz="14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pt-BR" sz="14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CATINONAS </a:t>
            </a:r>
            <a:r>
              <a:rPr lang="pt-BR" sz="1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BETA-QUETONAS (BK</a:t>
            </a:r>
            <a:r>
              <a:rPr lang="pt-BR" sz="14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sz="1400" b="1" kern="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ctr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EFECTOS ESTIMULANTES </a:t>
            </a:r>
            <a:r>
              <a:rPr lang="es-ES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Y/O EMPATÓGENOS/ENTACTÓGENOS </a:t>
            </a:r>
            <a:r>
              <a:rPr lang="es-ES" sz="1400" b="1" i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(“buen rollo”) </a:t>
            </a:r>
            <a:endParaRPr lang="es-ES" sz="1600" b="1" i="0" u="none" strike="noStrike" kern="0" cap="none" spc="0" baseline="0" dirty="0">
              <a:solidFill>
                <a:srgbClr val="00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 noGrp="1"/>
          </p:cNvSpPr>
          <p:nvPr>
            <p:ph type="title" idx="4294967295"/>
          </p:nvPr>
        </p:nvSpPr>
        <p:spPr>
          <a:xfrm>
            <a:off x="288903" y="260168"/>
            <a:ext cx="4941488" cy="327114"/>
          </a:xfrm>
          <a:solidFill>
            <a:schemeClr val="tx1"/>
          </a:solidFill>
          <a:ln>
            <a:solidFill>
              <a:srgbClr val="00FFFF"/>
            </a:solidFill>
          </a:ln>
        </p:spPr>
        <p:txBody>
          <a:bodyPr anchorCtr="1">
            <a:noAutofit/>
          </a:bodyPr>
          <a:lstStyle/>
          <a:p>
            <a:pPr lvl="0"/>
            <a:r>
              <a:rPr lang="x-none" sz="1700" b="1" dirty="0">
                <a:solidFill>
                  <a:srgbClr val="FFFF00"/>
                </a:solidFill>
                <a:latin typeface="Arial" pitchFamily="34"/>
                <a:cs typeface="Arial" pitchFamily="34"/>
              </a:rPr>
              <a:t>CATINONAS SINTÉTICAS</a:t>
            </a:r>
            <a:r>
              <a:rPr lang="es-ES" sz="1700" b="1" dirty="0">
                <a:solidFill>
                  <a:srgbClr val="FFFF00"/>
                </a:solidFill>
                <a:latin typeface="Arial" pitchFamily="34"/>
                <a:cs typeface="Arial" pitchFamily="34"/>
              </a:rPr>
              <a:t> O SALES DE BAÑO</a:t>
            </a:r>
            <a:endParaRPr lang="x-none" sz="1700" b="1" dirty="0">
              <a:solidFill>
                <a:srgbClr val="FFFF00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3" name="CuadroTexto 6"/>
          <p:cNvSpPr txBox="1"/>
          <p:nvPr/>
        </p:nvSpPr>
        <p:spPr>
          <a:xfrm>
            <a:off x="233726" y="720484"/>
            <a:ext cx="9627726" cy="3022842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CCFF"/>
            </a:solidFill>
            <a:prstDash val="solid"/>
            <a:miter/>
          </a:ln>
        </p:spPr>
        <p:txBody>
          <a:bodyPr vert="horz" wrap="none" lIns="89986" tIns="44988" rIns="89986" bIns="44988" anchor="t" anchorCtr="0" compatLnSpc="0">
            <a:noAutofit/>
          </a:bodyPr>
          <a:lstStyle/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Se necesitan 3 </a:t>
            </a:r>
            <a:r>
              <a:rPr lang="de-DE" sz="18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requisitos para que </a:t>
            </a:r>
            <a:r>
              <a:rPr lang="de-DE" sz="1800" b="1" i="0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una droga se haga famosa en los focos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mediáticos </a:t>
            </a:r>
          </a:p>
          <a:p>
            <a:pPr marL="342900" marR="0" lvl="0" indent="-34290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arenBoth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Un nombre estrafalario, </a:t>
            </a:r>
            <a:r>
              <a:rPr lang="de-DE" sz="18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Ej.: </a:t>
            </a:r>
            <a:r>
              <a:rPr lang="de-DE" b="1" kern="0" dirty="0" smtClean="0">
                <a:solidFill>
                  <a:srgbClr val="FFFF00"/>
                </a:solidFill>
                <a:latin typeface="Arial" pitchFamily="18"/>
                <a:ea typeface="Andale Sans UI" pitchFamily="2"/>
                <a:cs typeface="Tahoma" pitchFamily="2"/>
              </a:rPr>
              <a:t>"</a:t>
            </a:r>
            <a:r>
              <a:rPr lang="de-DE" sz="18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flakka“... </a:t>
            </a:r>
            <a:r>
              <a:rPr lang="de-DE" sz="1800" b="1" i="1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duerme de día y cuando cae la </a:t>
            </a:r>
            <a:r>
              <a:rPr lang="de-DE" sz="18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noche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  <a:p>
            <a:pPr marL="342900" marR="0" lvl="0" indent="-34290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arenBoth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Bajo precio, 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10 </a:t>
            </a:r>
            <a:r>
              <a:rPr lang="de-DE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veces más baratas que la 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coca</a:t>
            </a:r>
          </a:p>
          <a:p>
            <a:pPr marL="342900" marR="0" lvl="0" indent="-34290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arenBoth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Un </a:t>
            </a:r>
            <a:r>
              <a:rPr lang="de-DE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consumidor </a:t>
            </a: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que se </a:t>
            </a:r>
            <a:r>
              <a:rPr lang="de-DE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pase de </a:t>
            </a: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dosis </a:t>
            </a:r>
            <a:r>
              <a:rPr lang="de-DE" sz="18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(redosificaciones) </a:t>
            </a: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y </a:t>
            </a:r>
            <a:r>
              <a:rPr lang="de-DE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acabe en un hospital </a:t>
            </a: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con</a:t>
            </a:r>
          </a:p>
          <a:p>
            <a:pPr marL="342900" marR="0" lvl="0" indent="-34290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comportamientos </a:t>
            </a:r>
            <a:r>
              <a:rPr lang="de-DE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extraños que </a:t>
            </a: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conlleven a situaciones </a:t>
            </a:r>
            <a:r>
              <a:rPr lang="de-DE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impredecibles y </a:t>
            </a: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peligrosas*</a:t>
            </a:r>
            <a:endParaRPr lang="de-DE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1" u="none" strike="noStrike" kern="1200" cap="none" spc="0" baseline="0" dirty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			¿QUE ES CAPAZ DE AGUANTAR TU ORGANISMO</a:t>
            </a:r>
            <a:r>
              <a:rPr lang="de-DE" sz="1800" b="1" i="1" u="none" strike="noStrike" kern="120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?*</a:t>
            </a:r>
            <a:br>
              <a:rPr lang="de-DE" sz="1800" b="1" i="1" u="none" strike="noStrike" kern="120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</a:br>
            <a:r>
              <a:rPr lang="de-DE" sz="1800" b="1" i="1" u="none" strike="noStrike" kern="1200" cap="none" spc="0" baseline="0" dirty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				¿TODOS PODEMOS REACCIONAR IGUAL</a:t>
            </a:r>
            <a:r>
              <a:rPr lang="de-DE" sz="1800" b="1" i="1" u="none" strike="noStrike" kern="120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?*</a:t>
            </a:r>
            <a:r>
              <a:rPr lang="de-DE" sz="18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endParaRPr lang="de-DE" sz="1800" b="1" i="1" u="none" strike="noStrike" kern="0" cap="none" spc="0" baseline="0" dirty="0">
              <a:solidFill>
                <a:srgbClr val="FFFF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Dr</a:t>
            </a:r>
            <a:r>
              <a:rPr lang="de-DE" sz="1800" b="1" i="1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. Joseph </a:t>
            </a:r>
            <a:r>
              <a:rPr lang="de-DE" sz="18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Palamar: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es posible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que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los usuarios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 </a:t>
            </a:r>
            <a:r>
              <a:rPr lang="de-DE" sz="18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flakka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que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han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perdido el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control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tengan antecedentes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psicológicos, estén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bajo los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efectos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medicación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psiquiátrica o se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trate de adictos a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otras drogas (Ej.:</a:t>
            </a:r>
            <a:r>
              <a:rPr lang="de-DE" sz="1800" b="1" i="0" u="none" strike="noStrike" kern="0" cap="none" spc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metanfetamina)</a:t>
            </a:r>
            <a:endParaRPr lang="de-DE" sz="1800" b="1" i="1" u="none" strike="noStrike" kern="1200" cap="none" spc="0" baseline="0" dirty="0">
              <a:solidFill>
                <a:srgbClr val="00FF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4" name="Imagen 19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490706" y="6285987"/>
            <a:ext cx="4179068" cy="1118113"/>
          </a:xfrm>
          <a:prstGeom prst="rect">
            <a:avLst/>
          </a:prstGeom>
          <a:noFill/>
          <a:ln w="19050" cap="flat">
            <a:solidFill>
              <a:srgbClr val="00FFFF"/>
            </a:solidFill>
            <a:prstDash val="solid"/>
            <a:miter/>
          </a:ln>
        </p:spPr>
      </p:pic>
      <p:pic>
        <p:nvPicPr>
          <p:cNvPr id="6" name="Picture 4" descr="droga5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051840" y="6291925"/>
            <a:ext cx="1547354" cy="1113485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59394" name="Picture 2" descr="http://www.foodlve.com/pictures/what-is-khat-and-its-effects-9349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726" y="6268918"/>
            <a:ext cx="1445309" cy="1115991"/>
          </a:xfrm>
          <a:prstGeom prst="rect">
            <a:avLst/>
          </a:prstGeom>
          <a:noFill/>
          <a:ln w="12700">
            <a:solidFill>
              <a:srgbClr val="00FFFF"/>
            </a:solidFill>
          </a:ln>
        </p:spPr>
      </p:pic>
      <p:sp>
        <p:nvSpPr>
          <p:cNvPr id="15" name="14 Rectángulo"/>
          <p:cNvSpPr/>
          <p:nvPr/>
        </p:nvSpPr>
        <p:spPr>
          <a:xfrm>
            <a:off x="240564" y="6335193"/>
            <a:ext cx="399468" cy="184666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sz="600" b="1" kern="0" dirty="0" smtClean="0">
                <a:solidFill>
                  <a:srgbClr val="00FFFF"/>
                </a:solidFill>
                <a:latin typeface="Arial" pitchFamily="18"/>
                <a:ea typeface="Andale Sans UI" pitchFamily="2"/>
                <a:cs typeface="Tahoma" pitchFamily="2"/>
              </a:rPr>
              <a:t>KHAT</a:t>
            </a:r>
            <a:endParaRPr lang="es-ES" sz="600" dirty="0">
              <a:solidFill>
                <a:srgbClr val="00FFFF"/>
              </a:solidFill>
            </a:endParaRPr>
          </a:p>
        </p:txBody>
      </p:sp>
      <p:pic>
        <p:nvPicPr>
          <p:cNvPr id="20" name="Picture 2" descr="http://static.wixstatic.com/media/f5914d_ba9fe174a75c4d559cbcd223fb36beb0.jpg/v1/fill/w_326,h_302,al_c,q_80,usm_0.66_1.00_0.01/f5914d_ba9fe174a75c4d559cbcd223fb36beb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8938" y="6285987"/>
            <a:ext cx="1262514" cy="1118113"/>
          </a:xfrm>
          <a:prstGeom prst="rect">
            <a:avLst/>
          </a:prstGeom>
          <a:noFill/>
          <a:ln w="12700">
            <a:solidFill>
              <a:srgbClr val="00FFFF"/>
            </a:solidFill>
          </a:ln>
        </p:spPr>
      </p:pic>
      <p:grpSp>
        <p:nvGrpSpPr>
          <p:cNvPr id="9" name="Grupo 8"/>
          <p:cNvGrpSpPr/>
          <p:nvPr/>
        </p:nvGrpSpPr>
        <p:grpSpPr>
          <a:xfrm>
            <a:off x="5484146" y="3738864"/>
            <a:ext cx="4377306" cy="2595019"/>
            <a:chOff x="5484146" y="3728898"/>
            <a:chExt cx="4262863" cy="2595019"/>
          </a:xfrm>
        </p:grpSpPr>
        <p:pic>
          <p:nvPicPr>
            <p:cNvPr id="18" name="Imagen 30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/>
              <a:alphaModFix/>
            </a:blip>
            <a:srcRect/>
            <a:stretch>
              <a:fillRect/>
            </a:stretch>
          </p:blipFill>
          <p:spPr>
            <a:xfrm>
              <a:off x="5484146" y="3763188"/>
              <a:ext cx="4262863" cy="2560729"/>
            </a:xfrm>
            <a:prstGeom prst="rect">
              <a:avLst/>
            </a:prstGeom>
            <a:noFill/>
            <a:ln w="12700" cap="flat">
              <a:solidFill>
                <a:srgbClr val="00FFFF"/>
              </a:solidFill>
              <a:prstDash val="solid"/>
              <a:miter/>
            </a:ln>
          </p:spPr>
        </p:pic>
        <p:sp>
          <p:nvSpPr>
            <p:cNvPr id="19" name="18 Elipse"/>
            <p:cNvSpPr/>
            <p:nvPr/>
          </p:nvSpPr>
          <p:spPr>
            <a:xfrm>
              <a:off x="5564974" y="3728898"/>
              <a:ext cx="4001011" cy="1813698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480" y="5716655"/>
              <a:ext cx="2181529" cy="600159"/>
            </a:xfrm>
            <a:prstGeom prst="rect">
              <a:avLst/>
            </a:prstGeom>
            <a:ln w="12700">
              <a:solidFill>
                <a:srgbClr val="00FFFF"/>
              </a:solidFill>
            </a:ln>
          </p:spPr>
        </p:pic>
      </p:grpSp>
      <p:grpSp>
        <p:nvGrpSpPr>
          <p:cNvPr id="8" name="Grupo 7"/>
          <p:cNvGrpSpPr/>
          <p:nvPr/>
        </p:nvGrpSpPr>
        <p:grpSpPr>
          <a:xfrm>
            <a:off x="233725" y="3763188"/>
            <a:ext cx="5217313" cy="2570695"/>
            <a:chOff x="240563" y="3763188"/>
            <a:chExt cx="5217313" cy="2570695"/>
          </a:xfrm>
        </p:grpSpPr>
        <p:pic>
          <p:nvPicPr>
            <p:cNvPr id="43010" name="Picture 2" descr="http://crimefeed.com/wp-content/uploads/2015/09/flakka-drug-effect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63" y="3763188"/>
              <a:ext cx="5217313" cy="2570695"/>
            </a:xfrm>
            <a:prstGeom prst="rect">
              <a:avLst/>
            </a:prstGeom>
            <a:noFill/>
            <a:ln w="12700">
              <a:solidFill>
                <a:srgbClr val="00FFFF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14 Rectángulo"/>
            <p:cNvSpPr/>
            <p:nvPr/>
          </p:nvSpPr>
          <p:spPr>
            <a:xfrm>
              <a:off x="515377" y="6039815"/>
              <a:ext cx="4681060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FFF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sz="1200" b="1" kern="0" dirty="0" smtClean="0">
                  <a:solidFill>
                    <a:srgbClr val="00FFFF"/>
                  </a:solidFill>
                  <a:latin typeface="Arial" pitchFamily="18"/>
                  <a:ea typeface="Andale Sans UI" pitchFamily="2"/>
                  <a:cs typeface="Tahoma" pitchFamily="2"/>
                </a:rPr>
                <a:t>SOBREESTIMULACIÓN DE LOS SENTIDOS: </a:t>
              </a:r>
              <a:r>
                <a:rPr lang="de-DE" sz="1200" b="1" kern="0" dirty="0" smtClean="0">
                  <a:solidFill>
                    <a:srgbClr val="FFFF00"/>
                  </a:solidFill>
                  <a:latin typeface="Arial" pitchFamily="18"/>
                  <a:ea typeface="Andale Sans UI" pitchFamily="2"/>
                  <a:cs typeface="Tahoma" pitchFamily="2"/>
                </a:rPr>
                <a:t>CONTORSIONES</a:t>
              </a:r>
              <a:endParaRPr lang="es-ES" sz="12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21" name="Imagen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30" y="6331468"/>
            <a:ext cx="1700943" cy="1070360"/>
          </a:xfrm>
          <a:prstGeom prst="rect">
            <a:avLst/>
          </a:prstGeom>
          <a:ln w="12700">
            <a:solidFill>
              <a:srgbClr val="00FFFF"/>
            </a:solidFill>
          </a:ln>
        </p:spPr>
      </p:pic>
      <p:pic>
        <p:nvPicPr>
          <p:cNvPr id="23" name="Picture 2" descr="http://p.globalsources.com/IMAGES/PDT/B1048614172/Mephedrone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6262669" y="6333423"/>
            <a:ext cx="985173" cy="107198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344403" y="154004"/>
            <a:ext cx="3217948" cy="1860831"/>
          </a:xfrm>
          <a:prstGeom prst="rect">
            <a:avLst/>
          </a:prstGeom>
          <a:noFill/>
          <a:ln w="19050" cap="flat">
            <a:solidFill>
              <a:srgbClr val="00FFFF"/>
            </a:solidFill>
            <a:prstDash val="solid"/>
            <a:miter/>
          </a:ln>
        </p:spPr>
      </p:pic>
      <p:pic>
        <p:nvPicPr>
          <p:cNvPr id="6" name="Imagen 9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3470407" y="148357"/>
            <a:ext cx="3848353" cy="2099692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7" name="Picture 2" descr="http://www.elnuevoherald.com/ultimas-noticias/4do56e/picture26861578/ALTERNATES/LANDSCAPE_1140/flakka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892114" y="160730"/>
            <a:ext cx="2894609" cy="1830302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9" name="CuadroTexto 6"/>
          <p:cNvSpPr txBox="1"/>
          <p:nvPr/>
        </p:nvSpPr>
        <p:spPr>
          <a:xfrm>
            <a:off x="1117961" y="1048507"/>
            <a:ext cx="812550" cy="357959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CC"/>
            </a:solidFill>
            <a:prstDash val="solid"/>
            <a:miter/>
          </a:ln>
        </p:spPr>
        <p:txBody>
          <a:bodyPr vert="horz" wrap="none" lIns="89986" tIns="44988" rIns="89986" bIns="44988" anchor="t" anchorCtr="1" compatLnSpc="0">
            <a:noAutofit/>
          </a:bodyPr>
          <a:lstStyle/>
          <a:p>
            <a:pPr marL="0" marR="0" lvl="0" indent="0" algn="ct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i="0" u="none" strike="noStrike" kern="120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MDPV</a:t>
            </a:r>
          </a:p>
        </p:txBody>
      </p:sp>
      <p:pic>
        <p:nvPicPr>
          <p:cNvPr id="10" name="Imagen 1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/>
            <a:alphaModFix/>
          </a:blip>
          <a:srcRect/>
          <a:stretch>
            <a:fillRect/>
          </a:stretch>
        </p:blipFill>
        <p:spPr>
          <a:xfrm>
            <a:off x="347707" y="1977663"/>
            <a:ext cx="3108459" cy="2145886"/>
          </a:xfrm>
          <a:prstGeom prst="rect">
            <a:avLst/>
          </a:prstGeom>
          <a:noFill/>
          <a:ln w="19050" cap="flat">
            <a:solidFill>
              <a:srgbClr val="00FFFF"/>
            </a:solidFill>
            <a:prstDash val="solid"/>
            <a:miter/>
          </a:ln>
        </p:spPr>
      </p:pic>
      <p:sp>
        <p:nvSpPr>
          <p:cNvPr id="11" name="CuadroTexto 2"/>
          <p:cNvSpPr txBox="1"/>
          <p:nvPr/>
        </p:nvSpPr>
        <p:spPr>
          <a:xfrm>
            <a:off x="333465" y="3786317"/>
            <a:ext cx="9488424" cy="3481560"/>
          </a:xfrm>
          <a:prstGeom prst="rect">
            <a:avLst/>
          </a:prstGeom>
          <a:solidFill>
            <a:srgbClr val="000000"/>
          </a:solidFill>
          <a:ln w="12700" cap="flat">
            <a:solidFill>
              <a:srgbClr val="00FFFF"/>
            </a:solidFill>
            <a:prstDash val="solid"/>
            <a:miter/>
          </a:ln>
        </p:spPr>
        <p:txBody>
          <a:bodyPr vert="horz" wrap="none" lIns="89986" tIns="44988" rIns="89986" bIns="44988" anchor="t" anchorCtr="0" compatLnSpc="0">
            <a:noAutofit/>
          </a:bodyPr>
          <a:lstStyle/>
          <a:p>
            <a:pPr marL="18352"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METILENDIOXIPIROVALERONA (MDPV), </a:t>
            </a:r>
            <a:r>
              <a:rPr lang="de-DE" sz="18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droga psicoactiva </a:t>
            </a:r>
            <a:r>
              <a:rPr lang="de-DE" sz="1800" b="1" i="0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ilegal</a:t>
            </a: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  <a:p>
            <a:pPr marL="18352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</a:t>
            </a:r>
            <a:r>
              <a:rPr lang="de-DE" sz="1800" b="1" i="0" u="none" strike="noStrike" kern="120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Clínica: </a:t>
            </a:r>
            <a:r>
              <a:rPr lang="de-DE" sz="1800" b="1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agitación, agresividad extrema, combatividad, taquicardia, alucinaciones,</a:t>
            </a:r>
            <a:r>
              <a:rPr lang="de-DE" sz="1800" b="1" i="0" u="none" strike="noStrike" kern="1200" cap="none" spc="0" dirty="0" smtClean="0">
                <a:solidFill>
                  <a:schemeClr val="bg1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  <a:p>
            <a:pPr marL="18352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dirty="0" smtClean="0">
                <a:solidFill>
                  <a:schemeClr val="bg1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paranoia extrema, comportamiento psicótico y violento, confusión, dolor torácico, </a:t>
            </a:r>
          </a:p>
          <a:p>
            <a:pPr marL="18352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dirty="0" smtClean="0">
                <a:solidFill>
                  <a:schemeClr val="bg1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mioclonias   </a:t>
            </a:r>
            <a:r>
              <a:rPr lang="de-DE" sz="1100" b="1" i="1" dirty="0" smtClean="0">
                <a:solidFill>
                  <a:srgbClr val="FFFF00"/>
                </a:solidFill>
                <a:latin typeface="Arial" pitchFamily="18"/>
                <a:ea typeface="Andale Sans UI" pitchFamily="2"/>
                <a:cs typeface="Tahoma" pitchFamily="2"/>
              </a:rPr>
              <a:t>                                                                 Spiller HA, Clin Toxicol (Phila), 2011 </a:t>
            </a:r>
            <a:endParaRPr lang="de-DE" sz="1100" b="1" dirty="0" smtClean="0">
              <a:solidFill>
                <a:schemeClr val="bg1"/>
              </a:solidFill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400" b="1" i="0" u="none" strike="noStrike" kern="0" cap="none" spc="0" baseline="0" dirty="0" smtClean="0">
              <a:solidFill>
                <a:srgbClr val="FFFF00"/>
              </a:solidFill>
              <a:uFillTx/>
              <a:latin typeface="Arial" pitchFamily="34"/>
              <a:cs typeface="Arial" pitchFamily="34"/>
            </a:endParaRP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ALFA-PYRROLIDINOVA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LEROFENONA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droga </a:t>
            </a: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psicoactiva legal </a:t>
            </a:r>
            <a:r>
              <a:rPr lang="de-DE" sz="1800" b="1" i="0" u="none" strike="noStrike" kern="0" cap="none" spc="0" baseline="0" dirty="0" smtClean="0">
                <a:solidFill>
                  <a:schemeClr val="bg1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que se</a:t>
            </a:r>
            <a:r>
              <a:rPr lang="de-DE" sz="1800" b="1" i="0" u="none" strike="noStrike" kern="0" cap="none" spc="0" dirty="0" smtClean="0">
                <a:solidFill>
                  <a:schemeClr val="bg1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consigue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 smtClean="0">
                <a:solidFill>
                  <a:schemeClr val="bg1"/>
                </a:solidFill>
                <a:latin typeface="Arial" pitchFamily="18"/>
                <a:ea typeface="Andale Sans UI" pitchFamily="2"/>
                <a:cs typeface="Tahoma" pitchFamily="2"/>
              </a:rPr>
              <a:t>vía </a:t>
            </a:r>
            <a:r>
              <a:rPr lang="de-DE" b="1" kern="0" dirty="0">
                <a:solidFill>
                  <a:schemeClr val="bg1"/>
                </a:solidFill>
                <a:latin typeface="Arial" pitchFamily="18"/>
                <a:ea typeface="Andale Sans UI" pitchFamily="2"/>
                <a:cs typeface="Tahoma" pitchFamily="2"/>
              </a:rPr>
              <a:t>i</a:t>
            </a:r>
            <a:r>
              <a:rPr lang="de-DE" b="1" i="0" u="none" strike="noStrike" kern="0" cap="none" spc="0" baseline="0" dirty="0" smtClean="0">
                <a:solidFill>
                  <a:schemeClr val="bg1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nternet de China/India/Pakistan</a:t>
            </a:r>
            <a:r>
              <a:rPr lang="de-DE" b="1" i="0" u="none" strike="noStrike" kern="0" cap="none" spc="0" dirty="0" smtClean="0">
                <a:solidFill>
                  <a:schemeClr val="bg1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que produce </a:t>
            </a:r>
            <a:r>
              <a:rPr lang="de-DE" b="1" i="0" u="none" strike="noStrike" kern="0" cap="none" spc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tolerancia y dependencia</a:t>
            </a:r>
            <a:endParaRPr lang="de-DE" b="1" i="0" u="none" strike="noStrike" kern="0" cap="none" spc="0" baseline="0" dirty="0">
              <a:solidFill>
                <a:srgbClr val="00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Adulterante 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MDMA y </a:t>
            </a: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keta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por ser muy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adictiva </a:t>
            </a:r>
            <a:r>
              <a:rPr lang="de-DE" b="1" kern="0" dirty="0">
                <a:solidFill>
                  <a:srgbClr val="FFFFFF"/>
                </a:solidFill>
                <a:ea typeface="Symbol" pitchFamily="2"/>
                <a:cs typeface="Symbol" pitchFamily="2"/>
              </a:rPr>
              <a:t>→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  <a:sym typeface="Symbol" panose="05050102010706020507" pitchFamily="18" charset="2"/>
              </a:rPr>
              <a:t>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gran colocón, los síntomas 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desaparecen en poco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tiempo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Symbol" pitchFamily="2"/>
                <a:cs typeface="Symbol" pitchFamily="2"/>
              </a:rPr>
              <a:t>→ </a:t>
            </a: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redosificaciones</a:t>
            </a:r>
            <a:r>
              <a:rPr lang="de-DE" sz="1800" b="1" i="0" u="none" strike="noStrike" kern="0" cap="none" spc="0" baseline="0" dirty="0" smtClean="0">
                <a:solidFill>
                  <a:srgbClr val="00B0F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Symbol" pitchFamily="2"/>
                <a:cs typeface="Symbol" pitchFamily="2"/>
              </a:rPr>
              <a:t>→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Symbol" pitchFamily="2"/>
                <a:cs typeface="Symbol" pitchFamily="2"/>
              </a:rPr>
              <a:t>↑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aparición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efectos 2</a:t>
            </a:r>
            <a:r>
              <a:rPr lang="de-DE" sz="1800" b="1" i="0" u="none" strike="noStrike" kern="0" cap="none" spc="0" baseline="3300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rios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Clínica</a:t>
            </a:r>
            <a:r>
              <a:rPr lang="de-DE" sz="18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bruxismo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,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hiperhidrosis,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ataques pánico,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psicosis/paranoia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,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alucinaciones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, </a:t>
            </a:r>
            <a:endParaRPr lang="de-DE" sz="1800" b="1" i="0" u="none" strike="noStrike" kern="0" cap="none" spc="0" baseline="0" dirty="0" smtClean="0">
              <a:solidFill>
                <a:srgbClr val="FFFFFF"/>
              </a:solidFill>
              <a:uFillTx/>
              <a:latin typeface="Arial" pitchFamily="18"/>
              <a:ea typeface="Symbol" pitchFamily="2"/>
              <a:cs typeface="Symbol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agresividad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extrema, HTA, arritmias, 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Calibri"/>
                <a:ea typeface="Symbol" pitchFamily="2"/>
                <a:cs typeface="Symbol" pitchFamily="2"/>
              </a:rPr>
              <a:t>↑ Tª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 </a:t>
            </a:r>
            <a:r>
              <a:rPr lang="de-DE" sz="1800" b="1" i="0" u="none" strike="noStrike" kern="0" cap="none" spc="0" baseline="0" dirty="0" smtClean="0">
                <a:solidFill>
                  <a:schemeClr val="bg1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se </a:t>
            </a:r>
            <a:r>
              <a:rPr lang="de-DE" sz="1800" b="1" i="0" u="none" strike="noStrike" kern="0" cap="none" spc="0" baseline="0" dirty="0">
                <a:solidFill>
                  <a:schemeClr val="bg1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agrava por la lucha </a:t>
            </a:r>
            <a:r>
              <a:rPr lang="de-DE" sz="1800" b="1" i="0" u="none" strike="noStrike" kern="0" cap="none" spc="0" baseline="0" dirty="0" smtClean="0">
                <a:solidFill>
                  <a:schemeClr val="bg1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y la agitación,</a:t>
            </a:r>
            <a:r>
              <a:rPr lang="de-DE" sz="1800" b="1" i="0" u="none" strike="noStrike" kern="0" cap="none" spc="0" dirty="0" smtClean="0">
                <a:solidFill>
                  <a:schemeClr val="bg1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 y la </a:t>
            </a:r>
            <a:r>
              <a:rPr lang="de-DE" sz="1800" b="1" i="0" u="none" strike="noStrike" kern="0" cap="none" spc="0" baseline="0" dirty="0" smtClean="0">
                <a:solidFill>
                  <a:schemeClr val="bg1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hiperactividad 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muscular </a:t>
            </a:r>
            <a:r>
              <a:rPr lang="de-DE" sz="1800" b="1" i="0" u="none" strike="noStrike" kern="0" cap="none" spc="0" baseline="0" dirty="0">
                <a:solidFill>
                  <a:schemeClr val="bg1"/>
                </a:solidFill>
                <a:uFillTx/>
                <a:latin typeface="Calibri"/>
                <a:ea typeface="Symbol" pitchFamily="2"/>
                <a:cs typeface="Symbol" pitchFamily="2"/>
              </a:rPr>
              <a:t>→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Symbol" pitchFamily="18"/>
                <a:ea typeface="Symbol" pitchFamily="2"/>
                <a:cs typeface="Symbol" pitchFamily="2"/>
              </a:rPr>
              <a:t> 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rabdomiolisis </a:t>
            </a:r>
            <a:r>
              <a:rPr lang="de-DE" sz="1800" b="1" i="0" u="none" strike="noStrike" kern="0" cap="none" spc="0" baseline="0" dirty="0">
                <a:solidFill>
                  <a:schemeClr val="bg1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y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 deshidratación </a:t>
            </a:r>
            <a:r>
              <a:rPr lang="de-DE" sz="1800" b="1" i="0" u="none" strike="noStrike" kern="0" cap="none" spc="0" baseline="0" dirty="0">
                <a:solidFill>
                  <a:schemeClr val="bg1"/>
                </a:solidFill>
                <a:uFillTx/>
                <a:latin typeface="Calibri"/>
                <a:ea typeface="Symbol" pitchFamily="2"/>
                <a:cs typeface="Symbol" pitchFamily="2"/>
              </a:rPr>
              <a:t>→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Calibri"/>
                <a:ea typeface="Symbol" pitchFamily="2"/>
                <a:cs typeface="Symbol" pitchFamily="2"/>
              </a:rPr>
              <a:t> 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Symbol" pitchFamily="2"/>
                <a:cs typeface="Symbol" pitchFamily="2"/>
              </a:rPr>
              <a:t>IRA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1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                                                                      </a:t>
            </a:r>
            <a:r>
              <a:rPr lang="de-DE" sz="10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$ </a:t>
            </a:r>
            <a:r>
              <a:rPr lang="de-DE" sz="1000" b="1" i="1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Arial" pitchFamily="34"/>
                <a:cs typeface="Arial" pitchFamily="34"/>
              </a:rPr>
              <a:t>5 Insanity: A New Drug of Abuse, Melton ST. 23-Noviembre-2015. www.medscape.com/viewarrticle/854616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000" b="1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Symbol" pitchFamily="2"/>
              <a:cs typeface="Symbol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18352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18352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1" u="none" strike="noStrike" kern="1200" cap="none" spc="0" baseline="0" dirty="0">
              <a:solidFill>
                <a:srgbClr val="66FF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cxnSp>
        <p:nvCxnSpPr>
          <p:cNvPr id="12" name="Conector recto 31"/>
          <p:cNvCxnSpPr/>
          <p:nvPr/>
        </p:nvCxnSpPr>
        <p:spPr>
          <a:xfrm>
            <a:off x="7505700" y="6819900"/>
            <a:ext cx="2092412" cy="243"/>
          </a:xfrm>
          <a:prstGeom prst="straightConnector1">
            <a:avLst/>
          </a:prstGeom>
          <a:noFill/>
          <a:ln w="6345" cap="flat">
            <a:solidFill>
              <a:srgbClr val="FFFF00"/>
            </a:solidFill>
            <a:prstDash val="solid"/>
            <a:miter/>
          </a:ln>
        </p:spPr>
      </p:cxnSp>
      <p:sp>
        <p:nvSpPr>
          <p:cNvPr id="13" name="CuadroTexto 5"/>
          <p:cNvSpPr txBox="1"/>
          <p:nvPr/>
        </p:nvSpPr>
        <p:spPr>
          <a:xfrm>
            <a:off x="1933355" y="3353519"/>
            <a:ext cx="1269370" cy="333224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CCFF"/>
            </a:solidFill>
            <a:prstDash val="solid"/>
            <a:miter/>
          </a:ln>
        </p:spPr>
        <p:txBody>
          <a:bodyPr vert="horz" wrap="none" lIns="89986" tIns="44988" rIns="89986" bIns="44988" anchor="t" anchorCtr="1" compatLnSpc="0">
            <a:noAutofit/>
          </a:bodyPr>
          <a:lstStyle/>
          <a:p>
            <a:pPr marL="0" marR="0" lvl="0" indent="0" algn="ct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i="0" u="none" strike="noStrike" kern="1200" cap="none" spc="0" baseline="0" dirty="0">
                <a:solidFill>
                  <a:srgbClr val="FFFF00"/>
                </a:solidFill>
                <a:uFillTx/>
                <a:latin typeface="Arial" pitchFamily="18"/>
                <a:ea typeface="Arial" pitchFamily="34"/>
                <a:cs typeface="Arial" pitchFamily="34"/>
              </a:rPr>
              <a:t>ALFA-PVP</a:t>
            </a:r>
            <a:endParaRPr lang="de-DE" sz="2000" b="1" i="0" u="none" strike="noStrike" kern="1200" cap="none" spc="0" baseline="0" dirty="0">
              <a:solidFill>
                <a:srgbClr val="FFFF00"/>
              </a:solidFill>
              <a:uFillTx/>
              <a:latin typeface="Arial" pitchFamily="18"/>
              <a:ea typeface="Arial" pitchFamily="34"/>
              <a:cs typeface="Arial" pitchFamily="34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393684" y="438150"/>
            <a:ext cx="2035191" cy="504825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163725" y="2421276"/>
            <a:ext cx="3301011" cy="788649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7" name="Conector recto 31"/>
          <p:cNvCxnSpPr/>
          <p:nvPr/>
        </p:nvCxnSpPr>
        <p:spPr>
          <a:xfrm>
            <a:off x="1697251" y="4752473"/>
            <a:ext cx="2543638" cy="3945"/>
          </a:xfrm>
          <a:prstGeom prst="straightConnector1">
            <a:avLst/>
          </a:prstGeom>
          <a:noFill/>
          <a:ln w="6345" cap="flat">
            <a:solidFill>
              <a:srgbClr val="FFFF00"/>
            </a:solidFill>
            <a:prstDash val="solid"/>
            <a:miter/>
          </a:ln>
        </p:spPr>
      </p:cxnSp>
      <p:pic>
        <p:nvPicPr>
          <p:cNvPr id="24" name="Picture 4" descr="http://www.medwave.cl/medios/congresos/CapitChilACS/Noviembre04/fig5DIAPO15fasceiti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515" y="1993113"/>
            <a:ext cx="4079413" cy="1772642"/>
          </a:xfrm>
          <a:prstGeom prst="rect">
            <a:avLst/>
          </a:prstGeom>
          <a:noFill/>
          <a:ln>
            <a:solidFill>
              <a:srgbClr val="00FFFF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ángulo 10"/>
          <p:cNvSpPr/>
          <p:nvPr/>
        </p:nvSpPr>
        <p:spPr>
          <a:xfrm>
            <a:off x="7251061" y="2160261"/>
            <a:ext cx="1441420" cy="230832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txBody>
          <a:bodyPr wrap="none">
            <a:spAutoFit/>
          </a:bodyPr>
          <a:lstStyle/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900" b="1" kern="0" dirty="0" smtClean="0">
                <a:solidFill>
                  <a:srgbClr val="00FFFF"/>
                </a:solidFill>
                <a:latin typeface="Arial" pitchFamily="18"/>
                <a:ea typeface="Andale Sans UI" pitchFamily="2"/>
                <a:cs typeface="Tahoma" pitchFamily="2"/>
              </a:rPr>
              <a:t>ADMINISTRACCIÓN </a:t>
            </a:r>
            <a:r>
              <a:rPr lang="de-DE" sz="900" b="1" kern="0" dirty="0" smtClean="0">
                <a:solidFill>
                  <a:srgbClr val="FFFF00"/>
                </a:solidFill>
                <a:latin typeface="Arial" pitchFamily="18"/>
                <a:ea typeface="Andale Sans UI" pitchFamily="2"/>
                <a:cs typeface="Tahoma" pitchFamily="2"/>
              </a:rPr>
              <a:t>IM</a:t>
            </a:r>
            <a:endParaRPr lang="de-DE" sz="900" b="1" kern="0" dirty="0">
              <a:solidFill>
                <a:srgbClr val="FFFF00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23" name="Imagen 2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/>
            <a:alphaModFix/>
          </a:blip>
          <a:srcRect/>
          <a:stretch>
            <a:fillRect/>
          </a:stretch>
        </p:blipFill>
        <p:spPr>
          <a:xfrm>
            <a:off x="3470407" y="1986116"/>
            <a:ext cx="2261799" cy="1779639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30" name="Rectangle 54"/>
          <p:cNvSpPr/>
          <p:nvPr/>
        </p:nvSpPr>
        <p:spPr>
          <a:xfrm>
            <a:off x="7611146" y="1753641"/>
            <a:ext cx="1034920" cy="230832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00" b="1" i="1" u="none" strike="noStrike" kern="0" cap="none" spc="0" baseline="0" dirty="0" smtClean="0">
                <a:solidFill>
                  <a:srgbClr val="00FFFF"/>
                </a:solidFill>
                <a:uFillTx/>
                <a:latin typeface="Verdana" pitchFamily="34"/>
              </a:rPr>
              <a:t>GOMINOLAS</a:t>
            </a:r>
            <a:endParaRPr lang="ca-ES" sz="900" b="1" i="0" u="none" strike="noStrike" kern="0" cap="none" spc="0" baseline="0" dirty="0">
              <a:solidFill>
                <a:srgbClr val="00FFFF"/>
              </a:solidFill>
              <a:uFillTx/>
              <a:latin typeface="Verdana" pitchFamily="34"/>
            </a:endParaRPr>
          </a:p>
        </p:txBody>
      </p:sp>
      <p:sp>
        <p:nvSpPr>
          <p:cNvPr id="31" name="Rectángulo 10"/>
          <p:cNvSpPr/>
          <p:nvPr/>
        </p:nvSpPr>
        <p:spPr>
          <a:xfrm>
            <a:off x="6489121" y="3554629"/>
            <a:ext cx="2420027" cy="218810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txBody>
          <a:bodyPr wrap="none">
            <a:spAutoFit/>
          </a:bodyPr>
          <a:lstStyle/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000" b="1" kern="0" dirty="0" smtClean="0">
                <a:solidFill>
                  <a:srgbClr val="00FFFF"/>
                </a:solidFill>
                <a:latin typeface="Arial" pitchFamily="18"/>
                <a:ea typeface="Andale Sans UI" pitchFamily="2"/>
                <a:cs typeface="Tahoma" pitchFamily="2"/>
              </a:rPr>
              <a:t>FASCITIS NECROTIZANTE- </a:t>
            </a:r>
            <a:r>
              <a:rPr lang="es-ES" sz="1000" b="1" dirty="0" smtClean="0">
                <a:solidFill>
                  <a:schemeClr val="bg1"/>
                </a:solidFill>
              </a:rPr>
              <a:t>Russo 2012</a:t>
            </a:r>
            <a:endParaRPr lang="de-DE" sz="1000" b="1" kern="0" dirty="0">
              <a:solidFill>
                <a:schemeClr val="bg1"/>
              </a:solidFill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2" name="Rectangle 54"/>
          <p:cNvSpPr/>
          <p:nvPr/>
        </p:nvSpPr>
        <p:spPr>
          <a:xfrm>
            <a:off x="3966669" y="3403006"/>
            <a:ext cx="1444495" cy="369332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00" b="1" i="1" kern="0" dirty="0" smtClean="0">
                <a:solidFill>
                  <a:srgbClr val="00FFFF"/>
                </a:solidFill>
                <a:latin typeface="Verdana" pitchFamily="34"/>
              </a:rPr>
              <a:t>QUEMADURAS Y ÚLCERAS NARIZ</a:t>
            </a:r>
            <a:endParaRPr lang="ca-ES" sz="900" b="1" i="0" u="none" strike="noStrike" kern="0" cap="none" spc="0" baseline="0" dirty="0">
              <a:solidFill>
                <a:srgbClr val="00FFFF"/>
              </a:solidFill>
              <a:uFillTx/>
              <a:latin typeface="Verdana" pitchFamily="34"/>
            </a:endParaRPr>
          </a:p>
        </p:txBody>
      </p:sp>
      <p:pic>
        <p:nvPicPr>
          <p:cNvPr id="35" name="Imagen 2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/>
            <a:alphaModFix/>
          </a:blip>
          <a:srcRect/>
          <a:stretch>
            <a:fillRect/>
          </a:stretch>
        </p:blipFill>
        <p:spPr>
          <a:xfrm>
            <a:off x="2470058" y="144378"/>
            <a:ext cx="1836855" cy="181917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36" name="Rectangle 54"/>
          <p:cNvSpPr/>
          <p:nvPr/>
        </p:nvSpPr>
        <p:spPr>
          <a:xfrm>
            <a:off x="4678641" y="1746051"/>
            <a:ext cx="1970868" cy="230832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00" b="1" i="1" u="none" strike="noStrike" kern="0" cap="none" spc="0" baseline="0" dirty="0">
                <a:solidFill>
                  <a:srgbClr val="00FFFF"/>
                </a:solidFill>
                <a:uFillTx/>
                <a:latin typeface="Verdana" pitchFamily="34"/>
              </a:rPr>
              <a:t>GRAVA DE </a:t>
            </a:r>
            <a:r>
              <a:rPr lang="es-ES" sz="900" b="1" i="1" u="none" strike="noStrike" kern="0" cap="none" spc="0" baseline="0" dirty="0" smtClean="0">
                <a:solidFill>
                  <a:srgbClr val="00FFFF"/>
                </a:solidFill>
                <a:uFillTx/>
                <a:latin typeface="Verdana" pitchFamily="34"/>
              </a:rPr>
              <a:t>PECERAS </a:t>
            </a:r>
            <a:r>
              <a:rPr lang="es-ES" sz="900" b="1" i="0" u="none" strike="noStrike" kern="0" cap="none" spc="0" baseline="0" dirty="0" smtClean="0">
                <a:solidFill>
                  <a:srgbClr val="00FFFF"/>
                </a:solidFill>
                <a:uFillTx/>
                <a:latin typeface="Verdana" pitchFamily="34"/>
              </a:rPr>
              <a:t>20 </a:t>
            </a:r>
            <a:r>
              <a:rPr lang="es-ES" sz="900" b="1" i="0" u="none" strike="noStrike" kern="0" cap="none" spc="0" baseline="0" dirty="0">
                <a:solidFill>
                  <a:srgbClr val="00FFFF"/>
                </a:solidFill>
                <a:uFillTx/>
                <a:latin typeface="Verdana" pitchFamily="34"/>
              </a:rPr>
              <a:t>€/g </a:t>
            </a:r>
            <a:endParaRPr lang="ca-ES" sz="900" b="1" i="0" u="none" strike="noStrike" kern="0" cap="none" spc="0" baseline="0" dirty="0">
              <a:solidFill>
                <a:srgbClr val="00FFFF"/>
              </a:solidFill>
              <a:uFillTx/>
              <a:latin typeface="Verdana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/>
            <a:alphaModFix/>
          </a:blip>
          <a:srcRect/>
          <a:stretch>
            <a:fillRect/>
          </a:stretch>
        </p:blipFill>
        <p:spPr>
          <a:xfrm>
            <a:off x="167149" y="1466352"/>
            <a:ext cx="9704438" cy="5760358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FFCC"/>
            </a:solidFill>
            <a:prstDash val="solid"/>
            <a:miter/>
          </a:ln>
        </p:spPr>
      </p:pic>
      <p:sp>
        <p:nvSpPr>
          <p:cNvPr id="4" name="Rectángulo 8"/>
          <p:cNvSpPr/>
          <p:nvPr/>
        </p:nvSpPr>
        <p:spPr>
          <a:xfrm>
            <a:off x="206478" y="2822591"/>
            <a:ext cx="5713424" cy="646331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36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x-none" sz="36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Supermán</a:t>
            </a:r>
            <a:r>
              <a:rPr lang="es-ES" sz="36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” </a:t>
            </a:r>
            <a:r>
              <a:rPr lang="x-none" sz="36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 </a:t>
            </a:r>
            <a:r>
              <a:rPr lang="es-ES" sz="36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“</a:t>
            </a:r>
            <a:r>
              <a:rPr lang="x-none" sz="36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Locura</a:t>
            </a:r>
            <a:r>
              <a:rPr lang="es-ES" sz="36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a</a:t>
            </a:r>
            <a:r>
              <a:rPr lang="x-none" sz="36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5 </a:t>
            </a:r>
            <a:r>
              <a:rPr lang="x-none" sz="3600" b="1" i="1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cs typeface="Arial" pitchFamily="34"/>
              </a:rPr>
              <a:t>$</a:t>
            </a:r>
            <a:r>
              <a:rPr lang="x-none" sz="36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"</a:t>
            </a:r>
            <a:endParaRPr lang="es-ES" sz="3600" b="0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Imagen 8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7678995" y="2271253"/>
            <a:ext cx="2171758" cy="1245902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sp>
        <p:nvSpPr>
          <p:cNvPr id="6" name="CuadroTexto 9"/>
          <p:cNvSpPr txBox="1"/>
          <p:nvPr/>
        </p:nvSpPr>
        <p:spPr>
          <a:xfrm>
            <a:off x="186220" y="5748598"/>
            <a:ext cx="9695200" cy="149777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none" lIns="89986" tIns="44988" rIns="89986" bIns="44988" anchor="t" anchorCtr="0" compatLnSpc="0">
            <a:noAutofit/>
          </a:bodyPr>
          <a:lstStyle/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Caso </a:t>
            </a:r>
            <a:r>
              <a:rPr lang="de-DE" sz="1600" b="1" i="1" u="none" strike="noStrike" kern="120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real contado por Luis: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me metí </a:t>
            </a:r>
            <a:r>
              <a:rPr lang="de-DE" sz="1600" b="1" i="1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10 mg por la nariz.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En 15 mn empecé a notar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los primeros 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efectos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. No podía parar de hablar, sudaba y cada vez me sentía más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eufórico. Me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asusté un poco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y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tomé </a:t>
            </a:r>
            <a:r>
              <a:rPr lang="de-DE" sz="1600" b="1" i="1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diazepam</a:t>
            </a:r>
            <a:r>
              <a:rPr lang="de-DE" sz="1600" b="1" i="1" u="none" strike="noStrike" kern="1200" cap="none" spc="0" baseline="0" dirty="0">
                <a:solidFill>
                  <a:srgbClr val="66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para que me bajara la ansiedad y 1</a:t>
            </a:r>
            <a:r>
              <a:rPr lang="de-DE" sz="1600" b="1" i="1" u="none" strike="noStrike" kern="1200" cap="none" spc="0" baseline="3300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h y media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más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tarde me volví a meter </a:t>
            </a:r>
            <a:r>
              <a:rPr lang="de-DE" sz="1600" b="1" i="1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un tiro </a:t>
            </a:r>
            <a:r>
              <a:rPr lang="de-DE" sz="1600" b="1" i="1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5 </a:t>
            </a:r>
            <a:r>
              <a:rPr lang="de-DE" sz="1600" b="1" i="1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mg más.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Me empezó a picar todo el cuerpo y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tenía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ganas de arrancarme la piel. 1 h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después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estaba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furioso, sentía que mi fuerza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se había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multiplicado, era invencible y empecé a pelearme </a:t>
            </a:r>
            <a:endParaRPr lang="de-DE" sz="1600" b="1" i="1" u="none" strike="noStrike" kern="1200" cap="none" spc="0" baseline="0" dirty="0" smtClean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con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una silla hasta que la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destrocé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y de paso mis nudillos</a:t>
            </a:r>
          </a:p>
        </p:txBody>
      </p:sp>
      <p:pic>
        <p:nvPicPr>
          <p:cNvPr id="9" name="Picture 2" descr="http://www.paginasiete.bo/u/fotografias/m/2015/7/8/f300x0-69451_69469_23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766556" y="137089"/>
            <a:ext cx="3089714" cy="2115223"/>
          </a:xfrm>
          <a:prstGeom prst="rect">
            <a:avLst/>
          </a:prstGeom>
          <a:noFill/>
          <a:ln w="12700" cap="flat">
            <a:solidFill>
              <a:srgbClr val="00FFCC"/>
            </a:solidFill>
            <a:prstDash val="solid"/>
            <a:miter/>
          </a:ln>
        </p:spPr>
      </p:pic>
      <p:sp>
        <p:nvSpPr>
          <p:cNvPr id="10" name="CuadroTexto 4"/>
          <p:cNvSpPr txBox="1"/>
          <p:nvPr/>
        </p:nvSpPr>
        <p:spPr>
          <a:xfrm>
            <a:off x="166968" y="3422211"/>
            <a:ext cx="9695794" cy="155819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none" lIns="89986" tIns="44988" rIns="89986" bIns="44988" anchor="t" anchorCtr="0" compatLnSpc="0">
            <a:noAutofit/>
          </a:bodyPr>
          <a:lstStyle/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Un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hombre pensó que estaba siendo perseguido por decenas de coches y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rompió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el vidrio 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antihuracanes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 la puerta de entrada de una </a:t>
            </a: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estación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 policía</a:t>
            </a:r>
          </a:p>
          <a:p>
            <a:pPr lvl="0" algn="just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Un </a:t>
            </a:r>
            <a:r>
              <a:rPr lang="de-DE" sz="1600" b="1" i="1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hombre </a:t>
            </a:r>
            <a:r>
              <a:rPr lang="de-DE" sz="1600" b="1" i="1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corrió desnudo por la calle tratando de tener relaciones sexuales con </a:t>
            </a:r>
            <a:r>
              <a:rPr lang="de-DE" sz="1600" b="1" i="1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un árbol </a:t>
            </a:r>
          </a:p>
          <a:p>
            <a:pPr lvl="0" algn="just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diciendo </a:t>
            </a:r>
            <a:r>
              <a:rPr lang="de-DE" sz="1600" b="1" i="1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que era Thor (Dios del Trueno)</a:t>
            </a:r>
          </a:p>
          <a:p>
            <a:pPr lvl="0" algn="just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Una </a:t>
            </a:r>
            <a:r>
              <a:rPr lang="de-DE" sz="1600" b="1" i="1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joven corría sin ropa, manchada de sangre, gritando que era Satán</a:t>
            </a:r>
          </a:p>
          <a:p>
            <a:pPr lvl="0" algn="just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i="1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Un joven </a:t>
            </a:r>
            <a:r>
              <a:rPr lang="de-DE" sz="1600" b="1" i="1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británico en España se metió un palo por la nariz creyendo que tenía </a:t>
            </a:r>
            <a:r>
              <a:rPr lang="de-DE" sz="1600" b="1" i="1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insectos</a:t>
            </a:r>
            <a:endParaRPr lang="de-DE" sz="1600" b="1" i="1" u="none" strike="noStrike" kern="1200" cap="none" spc="0" baseline="0" dirty="0">
              <a:solidFill>
                <a:srgbClr val="00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11" name="Picture 2" descr="http://estatico.vozpopuli.com/imagenes/Noticias/BC58A3FE-2439-9A03-D9EB-C3D69CA08E1E.jpg/resizeMod/0/1200/Una-mujer-vapea-con-su-cigarrillo-electronico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51265" y="130040"/>
            <a:ext cx="3711653" cy="2122271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45058" name="Picture 2" descr="C:\Users\Taulí\Desktop\Droga intranasa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485" y="119157"/>
            <a:ext cx="2903724" cy="2142779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lum/>
            <a:alphaModFix/>
          </a:blip>
          <a:srcRect/>
          <a:stretch>
            <a:fillRect/>
          </a:stretch>
        </p:blipFill>
        <p:spPr>
          <a:xfrm>
            <a:off x="1986116" y="136131"/>
            <a:ext cx="1042219" cy="73894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oga_flakka FINAL.wmv">
            <a:hlinkClick r:id="" action="ppaction://media"/>
          </p:cNvPr>
          <p:cNvPicPr>
            <a:picLocks noChangeAspect="1"/>
          </p:cNvPicPr>
          <p:nvPr>
            <a:videoFile r:link="rId1"/>
            <p:extLst/>
          </p:nvPr>
        </p:nvPicPr>
        <p:blipFill>
          <a:blip r:embed="rId3" cstate="print"/>
          <a:stretch>
            <a:fillRect/>
          </a:stretch>
        </p:blipFill>
        <p:spPr>
          <a:xfrm>
            <a:off x="433137" y="942546"/>
            <a:ext cx="9411803" cy="5294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2 Rectángulo"/>
          <p:cNvSpPr/>
          <p:nvPr/>
        </p:nvSpPr>
        <p:spPr>
          <a:xfrm>
            <a:off x="277083" y="318596"/>
            <a:ext cx="2026616" cy="369332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0" cap="none" spc="0" baseline="0" dirty="0">
                <a:solidFill>
                  <a:srgbClr val="FFFF00"/>
                </a:solidFill>
                <a:uFillTx/>
                <a:latin typeface="Verdana" pitchFamily="34"/>
              </a:rPr>
              <a:t>PIPERAZINAS</a:t>
            </a:r>
          </a:p>
        </p:txBody>
      </p:sp>
      <p:pic>
        <p:nvPicPr>
          <p:cNvPr id="4" name="Picture 16" descr="C:\Users\Toshiba\Documents\TOXICOLOGÍA CLÍNICA\DROGAS DE ABUSO\TIPOS DROGAS DE ABUSO\Anfetaminas y feniletilaminas\Fotos anfetaminas y feniletilaminas\DERIVADOS ANFETÁMINICOS\BZP\BZP-MCPP-TFMPP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51352" y="3762574"/>
            <a:ext cx="1143296" cy="1220391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9" name="Picture 23" descr="C:\Users\Toshiba\Desktop\mcpp564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25982" y="4815247"/>
            <a:ext cx="2784345" cy="609508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19" name="Picture 10" descr="C:\Users\Toshiba\Desktop\je7Su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15758" y="2622151"/>
            <a:ext cx="1417408" cy="10937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0" name="Picture 17" descr="C:\Users\Toshiba\Documents\TOXICOLOGÍA CLÍNICA\DROGAS DE ABUSO\TIPOS DROGAS DE ABUSO\Anfetaminas y feniletilaminas\Fotos anfetaminas y feniletilaminas\DERIVADOS ANFETÁMINICOS\BZP\bzp890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657380" y="2541356"/>
            <a:ext cx="1328914" cy="1207433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1" name="Picture 3" descr="C:\Users\Toshiba\Desktop\Triptaminas\Piperacinas\BZP_2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887716" y="2538841"/>
            <a:ext cx="870728" cy="1239328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22" name="Picture 5" descr="C:\Users\Toshiba\Desktop\Triptaminas\Piperacinas\BZP_214396t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683868" y="2541357"/>
            <a:ext cx="1412213" cy="1239534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24" name="Picture 9" descr="BZP-FMPP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4983981" y="2537464"/>
            <a:ext cx="1098319" cy="1225110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25" name="Picture 1" descr="C:\Users\Toshiba\Desktop\Captur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95210" y="6360164"/>
            <a:ext cx="945222" cy="97894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4" name="Picture 2" descr="C:\Users\Toshiba\Desktop\Piperazinas09.bmp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236306" y="3749296"/>
            <a:ext cx="2702104" cy="1063894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42" name="Picture 174" descr="mcpp bluelight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3882274" y="3766373"/>
            <a:ext cx="1124368" cy="637393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4" name="Picture 7" descr="dsc_0006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2952429" y="3751305"/>
            <a:ext cx="923925" cy="68580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6" name="Picture 53" descr="Result Photo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4030603" y="4387551"/>
            <a:ext cx="1066507" cy="1057014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sp>
        <p:nvSpPr>
          <p:cNvPr id="48" name="Rectangle 4"/>
          <p:cNvSpPr/>
          <p:nvPr/>
        </p:nvSpPr>
        <p:spPr>
          <a:xfrm>
            <a:off x="225982" y="922068"/>
            <a:ext cx="9536615" cy="1558354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Drogas recreativas psicoestimulantes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psicodélicas/alucinógenas ~ </a:t>
            </a:r>
            <a:r>
              <a:rPr lang="es-ES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anfetaminas </a:t>
            </a:r>
            <a:r>
              <a:rPr lang="es-ES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feniletilaminas 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(↑ SEROTO, NOR y DOPA), </a:t>
            </a:r>
            <a:r>
              <a:rPr lang="es-ES" sz="1600" b="1" kern="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sustitutos legales </a:t>
            </a:r>
            <a:r>
              <a:rPr lang="es-ES" sz="1600" b="1" i="1" kern="0" dirty="0" err="1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es-ES" sz="1600" b="1" i="1" kern="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kern="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pills</a:t>
            </a:r>
            <a:r>
              <a:rPr lang="es-ES" sz="1600" b="1" i="1" kern="0" dirty="0" smtClean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kern="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adulterantes del MDMA</a:t>
            </a:r>
            <a:endParaRPr lang="es-ES" sz="1600" b="1" i="0" u="none" strike="noStrike" kern="0" cap="none" spc="0" baseline="0" dirty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b="1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Grupo </a:t>
            </a:r>
            <a:r>
              <a:rPr lang="es-ES" sz="16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 compuestos </a:t>
            </a:r>
            <a:r>
              <a:rPr lang="es-E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orgánicos </a:t>
            </a:r>
            <a:r>
              <a:rPr lang="es-ES" sz="16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utilizados habitualmente para producción plásticos, resinas, </a:t>
            </a:r>
          </a:p>
          <a:p>
            <a:pPr marL="342900" marR="0" lvl="0" indent="-342900" algn="l" defTabSz="914400" rtl="0" fontAlgn="auto" hangingPunct="0"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liquido </a:t>
            </a:r>
            <a:r>
              <a:rPr lang="es-ES" sz="1600" b="1" i="0" u="none" strike="noStrike" kern="0" cap="none" spc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frenos, </a:t>
            </a:r>
            <a:r>
              <a:rPr lang="es-ES" sz="16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pesticidas y </a:t>
            </a:r>
            <a:r>
              <a:rPr lang="es-ES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fármacos </a:t>
            </a:r>
            <a:r>
              <a:rPr lang="es-ES" sz="1600" b="1" i="0" u="none" strike="noStrike" kern="0" cap="none" spc="0" baseline="0" dirty="0" smtClean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(a</a:t>
            </a:r>
            <a:r>
              <a:rPr lang="es-ES" sz="16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ntihelmínticos</a:t>
            </a:r>
            <a:r>
              <a:rPr lang="es-ES" sz="16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ATD, </a:t>
            </a:r>
            <a:r>
              <a:rPr lang="es-ES" sz="1600" b="1" i="0" u="none" strike="noStrike" kern="0" cap="none" spc="0" baseline="0" dirty="0" err="1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antipsicóticos</a:t>
            </a:r>
            <a:r>
              <a:rPr lang="es-ES" sz="16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antihistamínicos… )</a:t>
            </a:r>
            <a:endParaRPr lang="es-ES" sz="16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 err="1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mCPP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o METIL-CLORO-FENIL-PIPERACINA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BZP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TFMPP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TMFPP </a:t>
            </a: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BZP 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HCL+TFMPP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FPP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4FPP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MBZP</a:t>
            </a:r>
            <a:r>
              <a:rPr lang="hy-AM" sz="14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DBZP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n-U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MDBZP </a:t>
            </a: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2C-B-BZP </a:t>
            </a: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MEOPP</a:t>
            </a:r>
            <a:endParaRPr lang="es-ES" sz="14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fontAlgn="auto" hangingPunct="0"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9" descr="C:\Users\Toshiba\Desktop\Captura BZP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6048349" y="2537464"/>
            <a:ext cx="3718279" cy="4782631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grpSp>
        <p:nvGrpSpPr>
          <p:cNvPr id="49" name="48 Grupo"/>
          <p:cNvGrpSpPr/>
          <p:nvPr/>
        </p:nvGrpSpPr>
        <p:grpSpPr>
          <a:xfrm>
            <a:off x="1118597" y="6377791"/>
            <a:ext cx="895138" cy="961315"/>
            <a:chOff x="11280168" y="1017139"/>
            <a:chExt cx="845158" cy="893174"/>
          </a:xfrm>
        </p:grpSpPr>
        <p:pic>
          <p:nvPicPr>
            <p:cNvPr id="40" name="Picture 14" descr="http://www.rhinogifts.co.uk/product_images/1508/thumbs/1/doves.jpg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>
            <a:xfrm>
              <a:off x="11280168" y="1017139"/>
              <a:ext cx="845158" cy="893174"/>
            </a:xfrm>
            <a:prstGeom prst="rect">
              <a:avLst/>
            </a:prstGeom>
            <a:noFill/>
            <a:ln w="12701" cap="flat">
              <a:solidFill>
                <a:srgbClr val="00FFFF"/>
              </a:solidFill>
              <a:prstDash val="solid"/>
              <a:miter/>
            </a:ln>
          </p:spPr>
        </p:pic>
        <p:sp>
          <p:nvSpPr>
            <p:cNvPr id="47" name="Rectángulo 62"/>
            <p:cNvSpPr/>
            <p:nvPr/>
          </p:nvSpPr>
          <p:spPr>
            <a:xfrm>
              <a:off x="11334340" y="1586822"/>
              <a:ext cx="730023" cy="248891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1" i="1" u="none" strike="noStrike" kern="0" cap="none" spc="0" baseline="0" dirty="0">
                  <a:solidFill>
                    <a:srgbClr val="000000"/>
                  </a:solidFill>
                  <a:uFillTx/>
                  <a:latin typeface="Verdana" pitchFamily="34"/>
                </a:rPr>
                <a:t>MCPP</a:t>
              </a:r>
              <a:endPara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pic>
        <p:nvPicPr>
          <p:cNvPr id="54" name="Picture 11" descr="tfmpp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1109502" y="5448300"/>
            <a:ext cx="895349" cy="942975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55" name="Picture 32" descr="meopp0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>
            <a:off x="201095" y="5438730"/>
            <a:ext cx="947760" cy="94302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56" name="Picture 13" descr="dragÃ³n -                                                          006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2294490" y="-1"/>
            <a:ext cx="758517" cy="1152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7" name="Picture 6" descr="Drugs%20018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>
          <a:xfrm>
            <a:off x="2936558" y="4387551"/>
            <a:ext cx="1257117" cy="1047478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59" name="Picture 11" descr="PFPP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>
          <a:xfrm>
            <a:off x="6072563" y="2541356"/>
            <a:ext cx="590550" cy="597426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60" name="Picture 26" descr="530621_27c27ba19d7d967b2645185d9bc36367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>
          <a:xfrm>
            <a:off x="9226464" y="433654"/>
            <a:ext cx="689644" cy="571501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0" name="Picture 173" descr="mcpp2 bluelight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>
          <a:xfrm>
            <a:off x="4951352" y="4660035"/>
            <a:ext cx="1097451" cy="795543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1" name="Picture 14" descr="Result Photo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>
          <a:xfrm>
            <a:off x="4746661" y="4131281"/>
            <a:ext cx="670495" cy="640749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32" name="37 Rectángulo"/>
          <p:cNvSpPr/>
          <p:nvPr/>
        </p:nvSpPr>
        <p:spPr>
          <a:xfrm>
            <a:off x="4414813" y="5432399"/>
            <a:ext cx="1633536" cy="1887696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pPr lvl="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FFFF00"/>
                </a:solidFill>
                <a:latin typeface="Verdana" pitchFamily="34"/>
              </a:rPr>
              <a:t>EUFORIA</a:t>
            </a:r>
          </a:p>
          <a:p>
            <a:pPr lvl="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00FFFF"/>
                </a:solidFill>
                <a:latin typeface="Verdana" pitchFamily="34"/>
              </a:rPr>
              <a:t>ANSIEDAD</a:t>
            </a:r>
          </a:p>
          <a:p>
            <a:pPr lvl="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FFFF00"/>
                </a:solidFill>
                <a:latin typeface="Verdana" pitchFamily="34"/>
              </a:rPr>
              <a:t>PALPITACIONES</a:t>
            </a:r>
          </a:p>
          <a:p>
            <a:pPr lvl="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00FFFF"/>
                </a:solidFill>
                <a:latin typeface="Verdana" pitchFamily="34"/>
              </a:rPr>
              <a:t>PARANOIA</a:t>
            </a:r>
          </a:p>
          <a:p>
            <a:pPr lvl="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FFFF00"/>
                </a:solidFill>
                <a:latin typeface="Verdana" pitchFamily="34"/>
              </a:rPr>
              <a:t>ALUCINACIONES</a:t>
            </a:r>
          </a:p>
          <a:p>
            <a:pPr lvl="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00FFFF"/>
                </a:solidFill>
                <a:latin typeface="Verdana" pitchFamily="34"/>
              </a:rPr>
              <a:t>VÓMITOS</a:t>
            </a:r>
          </a:p>
          <a:p>
            <a:pPr lvl="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FFFF00"/>
                </a:solidFill>
                <a:latin typeface="Verdana" pitchFamily="34"/>
              </a:rPr>
              <a:t>CONVULSIONES</a:t>
            </a:r>
          </a:p>
          <a:p>
            <a:pPr lvl="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00FFFF"/>
                </a:solidFill>
                <a:latin typeface="Verdana" pitchFamily="34"/>
              </a:rPr>
              <a:t>ALARGAMIENTO QT</a:t>
            </a:r>
          </a:p>
          <a:p>
            <a:pPr lvl="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FFFF00"/>
                </a:solidFill>
                <a:latin typeface="Verdana" pitchFamily="34"/>
              </a:rPr>
              <a:t>HIPONATREMIA</a:t>
            </a:r>
            <a:endParaRPr lang="es-ES" sz="1000" dirty="0"/>
          </a:p>
        </p:txBody>
      </p:sp>
      <p:pic>
        <p:nvPicPr>
          <p:cNvPr id="33" name="Picture 2" descr="https://upload.wikimedia.org/wikipedia/commons/7/72/Bzp_brands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999878" y="5439726"/>
            <a:ext cx="2402975" cy="1899379"/>
          </a:xfrm>
          <a:prstGeom prst="rect">
            <a:avLst/>
          </a:prstGeom>
          <a:noFill/>
          <a:ln w="12700">
            <a:solidFill>
              <a:srgbClr val="00FFFF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42470" y="1754139"/>
            <a:ext cx="9353068" cy="5401406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 </a:t>
            </a:r>
            <a:r>
              <a:rPr lang="de-DE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TRATAMIENTO DE LA TOXICIDAD SIMPATICOMIMÉTICA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1.- Gestión vía aérea: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tubo de Mayo, ventilación alto flujo e IET si procede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2.- Monitorización continua:</a:t>
            </a:r>
            <a:r>
              <a:rPr lang="es-ES" sz="2000" b="1" i="0" u="none" strike="noStrike" kern="0" cap="none" spc="0" baseline="0" dirty="0">
                <a:solidFill>
                  <a:srgbClr val="00FFCC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FC, FR, </a:t>
            </a:r>
            <a:r>
              <a:rPr lang="es-ES" sz="20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Tª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, TA, </a:t>
            </a:r>
            <a:r>
              <a:rPr lang="es-ES" sz="20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sat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O</a:t>
            </a:r>
            <a:r>
              <a:rPr lang="es-ES" sz="2000" b="1" i="0" u="none" strike="noStrike" kern="0" cap="none" spc="0" baseline="-2500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2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pulsioximetría y Glasgow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3.- Control hipoglicemia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4.- Frenar hiperactividad simpaticomimética: </a:t>
            </a:r>
            <a:r>
              <a:rPr lang="es-ES" sz="20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BDZ</a:t>
            </a:r>
            <a:r>
              <a:rPr lang="es-ES" sz="2000" b="1" i="1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 son el agente de elección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1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para tratamiento taquicardia, agitación, convulsiones, HTA e hipertermia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0" u="none" strike="noStrike" kern="0" cap="none" spc="0" baseline="0" dirty="0">
              <a:solidFill>
                <a:srgbClr val="00FFCC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5.- Control agitación psicomotriz: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restricciones físicas + sedación química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hy-AM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Contraindicados neurolépticos (</a:t>
            </a:r>
            <a:r>
              <a:rPr lang="es-ES" sz="2000" b="1" i="0" u="none" strike="noStrike" kern="0" cap="none" spc="0" baseline="0" dirty="0" err="1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butirofenonas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)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porque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pueden</a:t>
            </a:r>
            <a:r>
              <a:rPr lang="es-ES" sz="2000" b="0" i="0" u="none" strike="noStrike" kern="0" cap="none" spc="0" baseline="0" dirty="0" smtClean="0">
                <a:solidFill>
                  <a:srgbClr val="FFFFFF"/>
                </a:solidFill>
                <a:uFillTx/>
                <a:latin typeface="Verdana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confundir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el cuadro, </a:t>
            </a:r>
            <a:r>
              <a:rPr lang="es-ES" sz="2000" b="0" i="0" u="none" strike="noStrike" kern="0" cap="none" spc="0" baseline="0" dirty="0">
                <a:solidFill>
                  <a:srgbClr val="FFFFFF"/>
                </a:solidFill>
                <a:uFillTx/>
                <a:latin typeface="Symbol" pitchFamily="18"/>
              </a:rPr>
              <a:t>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disipación calor, exacerbar crisis anticolinérgicas, precipitar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reacciones distónicas,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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umbral convulsivo y prolongar intervalo QT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endParaRPr lang="es-ES" sz="2000" b="1" i="0" u="none" strike="noStrike" kern="0" cap="none" spc="0" baseline="0" dirty="0">
              <a:solidFill>
                <a:srgbClr val="FFFFFF"/>
              </a:solidFill>
              <a:uFillTx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BZD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(diazepan, más segura, administrar con frecuencia y titular dosis)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1" u="none" strike="noStrike" kern="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- Los pacientes físicamente restringidos con agitación simpaticomimética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1" u="none" strike="noStrike" kern="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asociada a hipertermia tienen riesgo significativo asociado a muerte súbita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1" u="none" strike="noStrike" kern="0" cap="none" spc="0" baseline="0" dirty="0">
              <a:solidFill>
                <a:srgbClr val="FFC000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1" u="none" strike="noStrike" kern="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- El control de la agitación ayuda considerablemente al enfriamiento del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1" u="none" strike="noStrike" kern="0" cap="none" spc="0" baseline="0" dirty="0" smtClean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paciente </a:t>
            </a:r>
            <a:r>
              <a:rPr lang="es-ES" sz="2000" b="1" i="1" u="none" strike="noStrike" kern="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con hipertermia</a:t>
            </a:r>
          </a:p>
        </p:txBody>
      </p:sp>
      <p:grpSp>
        <p:nvGrpSpPr>
          <p:cNvPr id="3" name="Grupo 50"/>
          <p:cNvGrpSpPr/>
          <p:nvPr/>
        </p:nvGrpSpPr>
        <p:grpSpPr>
          <a:xfrm>
            <a:off x="271613" y="314782"/>
            <a:ext cx="9423924" cy="1284969"/>
            <a:chOff x="271613" y="314782"/>
            <a:chExt cx="9423924" cy="1284969"/>
          </a:xfrm>
        </p:grpSpPr>
        <p:pic>
          <p:nvPicPr>
            <p:cNvPr id="4" name="Picture 6" descr="Anfetaminas-13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5327276" y="314782"/>
              <a:ext cx="1468599" cy="1284969"/>
            </a:xfrm>
            <a:prstGeom prst="rect">
              <a:avLst/>
            </a:prstGeom>
            <a:noFill/>
            <a:ln w="9528" cap="flat">
              <a:solidFill>
                <a:srgbClr val="00FFFF"/>
              </a:solidFill>
              <a:prstDash val="solid"/>
              <a:miter/>
            </a:ln>
          </p:spPr>
        </p:pic>
        <p:pic>
          <p:nvPicPr>
            <p:cNvPr id="5" name="Picture 7" descr="brilhocristal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2570881" y="314782"/>
              <a:ext cx="1461777" cy="1284969"/>
            </a:xfrm>
            <a:prstGeom prst="rect">
              <a:avLst/>
            </a:prstGeom>
            <a:noFill/>
            <a:ln w="9528" cap="flat">
              <a:solidFill>
                <a:srgbClr val="00FFFF"/>
              </a:solidFill>
              <a:prstDash val="solid"/>
              <a:miter/>
            </a:ln>
          </p:spPr>
        </p:pic>
        <p:pic>
          <p:nvPicPr>
            <p:cNvPr id="6" name="Picture 8" descr="playboy2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71613" y="314782"/>
              <a:ext cx="994419" cy="108058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7" name="Picture 9" descr="boxhands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1105701" y="314782"/>
              <a:ext cx="1008061" cy="11008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" name="Picture 10" descr="krone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1971455" y="318723"/>
              <a:ext cx="921075" cy="110081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Picture 11" descr="Cocaïna 01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4022427" y="314782"/>
              <a:ext cx="1316790" cy="1284969"/>
            </a:xfrm>
            <a:prstGeom prst="rect">
              <a:avLst/>
            </a:prstGeom>
            <a:noFill/>
            <a:ln w="12701" cap="flat">
              <a:solidFill>
                <a:srgbClr val="00FFFF"/>
              </a:solidFill>
              <a:prstDash val="solid"/>
              <a:miter/>
            </a:ln>
          </p:spPr>
        </p:pic>
        <p:pic>
          <p:nvPicPr>
            <p:cNvPr id="10" name="Picture 12" descr="diazepan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>
            <a:xfrm>
              <a:off x="8090492" y="314782"/>
              <a:ext cx="770967" cy="1284969"/>
            </a:xfrm>
            <a:prstGeom prst="rect">
              <a:avLst/>
            </a:prstGeom>
            <a:noFill/>
            <a:ln w="12701" cap="flat">
              <a:solidFill>
                <a:srgbClr val="00FFFF"/>
              </a:solidFill>
              <a:prstDash val="solid"/>
              <a:miter/>
            </a:ln>
          </p:spPr>
        </p:pic>
        <p:pic>
          <p:nvPicPr>
            <p:cNvPr id="11" name="Picture 13" descr="termometro anal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>
            <a:xfrm>
              <a:off x="6785643" y="314782"/>
              <a:ext cx="1315080" cy="1284969"/>
            </a:xfrm>
            <a:prstGeom prst="rect">
              <a:avLst/>
            </a:prstGeom>
            <a:noFill/>
            <a:ln w="12701" cap="flat">
              <a:solidFill>
                <a:srgbClr val="00FFFF"/>
              </a:solidFill>
              <a:prstDash val="solid"/>
              <a:miter/>
            </a:ln>
          </p:spPr>
        </p:pic>
        <p:pic>
          <p:nvPicPr>
            <p:cNvPr id="12" name="Picture 14" descr="instachek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>
            <a:xfrm>
              <a:off x="8858048" y="314782"/>
              <a:ext cx="837489" cy="1284969"/>
            </a:xfrm>
            <a:prstGeom prst="rect">
              <a:avLst/>
            </a:prstGeom>
            <a:noFill/>
            <a:ln w="12701" cap="flat">
              <a:solidFill>
                <a:srgbClr val="00FFFF"/>
              </a:solidFill>
              <a:prstDash val="solid"/>
              <a:miter/>
            </a:ln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271613" y="1342265"/>
            <a:ext cx="9423925" cy="5941938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6.- Descontaminación gástrica si ingesta VO con control vía aérea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hy-AM" sz="16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Contraindicado jarabe ipecacuana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por ser sustancias convulsionantes</a:t>
            </a:r>
            <a:endParaRPr lang="es-ES" sz="2000" b="1" i="1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Symbol" pitchFamily="18"/>
                <a:cs typeface="Arial" pitchFamily="34"/>
              </a:rPr>
              <a:t>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rescate material tóxico con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aspirado y lavado gástrico (&lt; 60 min),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administración 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carbón activo (ingesta &lt; 120 min)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7.- Antídotos: </a:t>
            </a:r>
            <a:r>
              <a:rPr lang="es-ES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NO EXISTEN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- </a:t>
            </a:r>
            <a:r>
              <a:rPr lang="es-ES" sz="20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Naloxona</a:t>
            </a:r>
            <a:endParaRPr lang="es-ES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hy-AM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Contraindicada consumo heroína + coca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por ser dos sustancias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arritmógenas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instaurar soporte ventilatorio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- </a:t>
            </a:r>
            <a:r>
              <a:rPr lang="es-ES" sz="20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Flumazenilo</a:t>
            </a:r>
            <a:endParaRPr lang="es-ES" sz="2000" b="1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hy-AM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Contraindicado en presencia coca, ATDT, teofilina, </a:t>
            </a:r>
            <a:r>
              <a:rPr lang="es-ES" sz="2000" b="1" i="0" u="none" strike="noStrike" kern="0" cap="none" spc="0" baseline="0" dirty="0" err="1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carbamacepina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 o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epilepsia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  <a:sym typeface="Symbol" panose="05050102010706020507" pitchFamily="18" charset="2"/>
              </a:rPr>
              <a:t> 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umbral convulsivo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riesgo convulsiones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Contraindicado en consumo heroína + BZD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agitación, convulsiones y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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Symbol" pitchFamily="18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actividad simpaticomimética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complicaciones cardíacas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 SI NO RESPONDE A LA SEDACIÓN</a:t>
            </a:r>
            <a:endParaRPr lang="es-ES" sz="2000" b="1" i="0" u="none" strike="noStrike" kern="1200" cap="none" spc="0" baseline="0" dirty="0">
              <a:solidFill>
                <a:srgbClr val="00FF00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8.- HTA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es-ES" sz="2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120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Contraindicados fármacos </a:t>
            </a:r>
            <a:r>
              <a:rPr lang="es-ES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calcioantagonistas</a:t>
            </a:r>
            <a:r>
              <a:rPr lang="es-ES" sz="2000" b="1" i="0" u="none" strike="noStrike" kern="120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1200" cap="none" spc="0" baseline="0" dirty="0" err="1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nitroprusiato</a:t>
            </a:r>
            <a:r>
              <a:rPr lang="es-ES" sz="20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 sódico o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nitroglicerina EV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CC"/>
                </a:solidFill>
                <a:uFillTx/>
                <a:latin typeface="Arial" pitchFamily="34"/>
                <a:cs typeface="Arial" pitchFamily="34"/>
              </a:rPr>
              <a:t>9</a:t>
            </a: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.- </a:t>
            </a:r>
            <a:r>
              <a:rPr lang="es-ES" sz="2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Convulsiones</a:t>
            </a:r>
          </a:p>
          <a:p>
            <a:pPr marL="342900" lvl="0" indent="-342900">
              <a:lnSpc>
                <a:spcPct val="80000"/>
              </a:lnSpc>
              <a:spcBef>
                <a:spcPts val="5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kern="0" dirty="0" smtClean="0">
                <a:solidFill>
                  <a:srgbClr val="FFFF00"/>
                </a:solidFill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es-ES" sz="2000" b="1" kern="0" dirty="0" smtClean="0">
                <a:solidFill>
                  <a:srgbClr val="FFFF00"/>
                </a:solidFill>
                <a:latin typeface="Arial" pitchFamily="34"/>
                <a:ea typeface="Verdana" pitchFamily="34"/>
                <a:cs typeface="Arial" pitchFamily="34"/>
              </a:rPr>
              <a:t> C</a:t>
            </a:r>
            <a:r>
              <a:rPr lang="es-ES" sz="2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ontraindicado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DFH y barbitúricos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 err="1" smtClean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valproato</a:t>
            </a:r>
            <a:r>
              <a:rPr lang="es-ES" sz="20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 EV</a:t>
            </a:r>
            <a:endParaRPr lang="es-ES" sz="2000" b="1" i="0" u="none" strike="noStrike" kern="0" cap="none" spc="0" baseline="0" dirty="0">
              <a:solidFill>
                <a:srgbClr val="00FF00"/>
              </a:solidFill>
              <a:uFillTx/>
              <a:latin typeface="Arial" pitchFamily="34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271614" y="188776"/>
            <a:ext cx="9656979" cy="1436526"/>
            <a:chOff x="271614" y="188776"/>
            <a:chExt cx="9656979" cy="1436526"/>
          </a:xfrm>
        </p:grpSpPr>
        <p:grpSp>
          <p:nvGrpSpPr>
            <p:cNvPr id="3" name="Grupo 2"/>
            <p:cNvGrpSpPr/>
            <p:nvPr/>
          </p:nvGrpSpPr>
          <p:grpSpPr>
            <a:xfrm>
              <a:off x="271614" y="190796"/>
              <a:ext cx="8531424" cy="987075"/>
              <a:chOff x="271613" y="314782"/>
              <a:chExt cx="9423924" cy="1284969"/>
            </a:xfrm>
          </p:grpSpPr>
          <p:pic>
            <p:nvPicPr>
              <p:cNvPr id="4" name="Picture 6" descr="Anfetaminas-13">
                <a:extLst>
                  <a:ext uri="{FF2B5EF4-FFF2-40B4-BE49-F238E27FC236}">
                    <a16:creationId xmlns=""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>
              <a:xfrm>
                <a:off x="5327276" y="314782"/>
                <a:ext cx="1468599" cy="1284969"/>
              </a:xfrm>
              <a:prstGeom prst="rect">
                <a:avLst/>
              </a:prstGeom>
              <a:noFill/>
              <a:ln w="9528" cap="flat">
                <a:solidFill>
                  <a:srgbClr val="00FFFF"/>
                </a:solidFill>
                <a:prstDash val="solid"/>
                <a:miter/>
              </a:ln>
            </p:spPr>
          </p:pic>
          <p:pic>
            <p:nvPicPr>
              <p:cNvPr id="5" name="Picture 7" descr="brilhocristal">
                <a:extLst>
                  <a:ext uri="{FF2B5EF4-FFF2-40B4-BE49-F238E27FC236}">
                    <a16:creationId xmlns=""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>
              <a:xfrm>
                <a:off x="2871087" y="314782"/>
                <a:ext cx="1161571" cy="1284969"/>
              </a:xfrm>
              <a:prstGeom prst="rect">
                <a:avLst/>
              </a:prstGeom>
              <a:noFill/>
              <a:ln w="9528" cap="flat">
                <a:solidFill>
                  <a:srgbClr val="00FFFF"/>
                </a:solidFill>
                <a:prstDash val="solid"/>
                <a:miter/>
              </a:ln>
            </p:spPr>
          </p:pic>
          <p:pic>
            <p:nvPicPr>
              <p:cNvPr id="6" name="Picture 8" descr="playboy2">
                <a:extLst>
                  <a:ext uri="{FF2B5EF4-FFF2-40B4-BE49-F238E27FC236}">
                    <a16:creationId xmlns=""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>
              <a:xfrm>
                <a:off x="271613" y="314782"/>
                <a:ext cx="994419" cy="108058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7" name="Picture 9" descr="boxhands">
                <a:extLst>
                  <a:ext uri="{FF2B5EF4-FFF2-40B4-BE49-F238E27FC236}">
                    <a16:creationId xmlns=""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>
              <a:xfrm>
                <a:off x="1105701" y="314782"/>
                <a:ext cx="1008061" cy="110081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8" name="Picture 10" descr="krone">
                <a:extLst>
                  <a:ext uri="{FF2B5EF4-FFF2-40B4-BE49-F238E27FC236}">
                    <a16:creationId xmlns=""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>
              <a:xfrm>
                <a:off x="1971455" y="318723"/>
                <a:ext cx="921075" cy="1100818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9" name="Picture 11" descr="Cocaïna 01">
                <a:extLst>
                  <a:ext uri="{FF2B5EF4-FFF2-40B4-BE49-F238E27FC236}">
                    <a16:creationId xmlns=""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>
              <a:xfrm>
                <a:off x="4022427" y="314782"/>
                <a:ext cx="1316790" cy="1284969"/>
              </a:xfrm>
              <a:prstGeom prst="rect">
                <a:avLst/>
              </a:prstGeom>
              <a:noFill/>
              <a:ln w="12701" cap="flat">
                <a:solidFill>
                  <a:srgbClr val="00FFFF"/>
                </a:solidFill>
                <a:prstDash val="solid"/>
                <a:miter/>
              </a:ln>
            </p:spPr>
          </p:pic>
          <p:pic>
            <p:nvPicPr>
              <p:cNvPr id="10" name="Picture 12" descr="diazepan">
                <a:extLst>
                  <a:ext uri="{FF2B5EF4-FFF2-40B4-BE49-F238E27FC236}">
                    <a16:creationId xmlns=""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>
              <a:xfrm>
                <a:off x="8090492" y="314782"/>
                <a:ext cx="770967" cy="1284969"/>
              </a:xfrm>
              <a:prstGeom prst="rect">
                <a:avLst/>
              </a:prstGeom>
              <a:noFill/>
              <a:ln w="12701" cap="flat">
                <a:solidFill>
                  <a:srgbClr val="00FFFF"/>
                </a:solidFill>
                <a:prstDash val="solid"/>
                <a:miter/>
              </a:ln>
            </p:spPr>
          </p:pic>
          <p:pic>
            <p:nvPicPr>
              <p:cNvPr id="11" name="Picture 13" descr="termometro anal">
                <a:extLst>
                  <a:ext uri="{FF2B5EF4-FFF2-40B4-BE49-F238E27FC236}">
                    <a16:creationId xmlns=""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>
              <a:xfrm>
                <a:off x="6785643" y="314782"/>
                <a:ext cx="1315080" cy="1284969"/>
              </a:xfrm>
              <a:prstGeom prst="rect">
                <a:avLst/>
              </a:prstGeom>
              <a:noFill/>
              <a:ln w="12701" cap="flat">
                <a:solidFill>
                  <a:srgbClr val="00FFFF"/>
                </a:solidFill>
                <a:prstDash val="solid"/>
                <a:miter/>
              </a:ln>
            </p:spPr>
          </p:pic>
          <p:pic>
            <p:nvPicPr>
              <p:cNvPr id="12" name="Picture 14" descr="instachek">
                <a:extLst>
                  <a:ext uri="{FF2B5EF4-FFF2-40B4-BE49-F238E27FC236}">
                    <a16:creationId xmlns=""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>
              <a:xfrm>
                <a:off x="8858048" y="314782"/>
                <a:ext cx="837489" cy="1284969"/>
              </a:xfrm>
              <a:prstGeom prst="rect">
                <a:avLst/>
              </a:prstGeom>
              <a:noFill/>
              <a:ln w="12701" cap="flat">
                <a:solidFill>
                  <a:srgbClr val="00FFFF"/>
                </a:solidFill>
                <a:prstDash val="solid"/>
                <a:miter/>
              </a:ln>
            </p:spPr>
          </p:pic>
        </p:grpSp>
        <p:pic>
          <p:nvPicPr>
            <p:cNvPr id="4098" name="Picture 2" descr="http://www.murciasalud.es/recursos/app/toxiconet/imgs/sonda_faucher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038" y="188776"/>
              <a:ext cx="1125555" cy="1436526"/>
            </a:xfrm>
            <a:prstGeom prst="rect">
              <a:avLst/>
            </a:prstGeom>
            <a:noFill/>
            <a:ln w="12700">
              <a:solidFill>
                <a:srgbClr val="00FFFF"/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/>
          <p:nvPr/>
        </p:nvSpPr>
        <p:spPr>
          <a:xfrm>
            <a:off x="417085" y="1732541"/>
            <a:ext cx="9361490" cy="5594299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10.- Arritmias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hy-AM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Contraindicados fármacos </a:t>
            </a:r>
            <a:r>
              <a:rPr lang="es-ES" sz="2000" b="1" i="0" u="none" strike="noStrike" kern="0" cap="none" spc="0" baseline="0" dirty="0" err="1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inotropos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 negativos </a:t>
            </a:r>
            <a:r>
              <a:rPr lang="es-ES" sz="2000" b="1" kern="0" dirty="0">
                <a:solidFill>
                  <a:srgbClr val="FFFF00"/>
                </a:solidFill>
                <a:latin typeface="Arial" pitchFamily="34"/>
                <a:cs typeface="Arial" pitchFamily="34"/>
              </a:rPr>
              <a:t>(</a:t>
            </a:r>
            <a:r>
              <a:rPr lang="es-ES" sz="2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beta-</a:t>
            </a:r>
            <a:r>
              <a:rPr lang="es-ES" sz="2000" b="1" i="0" u="none" strike="noStrike" kern="0" cap="none" spc="0" baseline="0" dirty="0" err="1" smtClean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bloq</a:t>
            </a:r>
            <a:r>
              <a:rPr lang="es-ES" sz="2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,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lidocaína,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 err="1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procainamida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, </a:t>
            </a:r>
            <a:r>
              <a:rPr lang="es-ES" sz="2000" b="1" i="0" u="none" strike="noStrike" kern="0" cap="none" spc="0" baseline="0" dirty="0" err="1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propafenona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, etc.)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cardiotoxicidad</a:t>
            </a: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CO</a:t>
            </a:r>
            <a:r>
              <a:rPr lang="es-ES" sz="2000" b="1" i="0" u="none" strike="noStrike" kern="0" cap="none" spc="0" baseline="-2500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3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H</a:t>
            </a:r>
            <a:r>
              <a:rPr lang="es-ES" sz="2000" b="1" i="0" u="none" strike="noStrike" kern="0" cap="none" spc="0" baseline="-2500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2 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(coca),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 err="1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amiodarona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 y </a:t>
            </a:r>
            <a:r>
              <a:rPr lang="es-ES" sz="2000" b="1" i="0" u="none" strike="noStrike" kern="0" cap="none" spc="0" baseline="0" dirty="0" err="1" smtClean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esmolol</a:t>
            </a:r>
            <a:r>
              <a:rPr lang="es-ES" sz="20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(corta semivida 2 min y eliminación 9 min)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11.- Alcalización urinaria con CO</a:t>
            </a:r>
            <a:r>
              <a:rPr lang="es-ES" sz="2000" b="1" i="0" u="none" strike="noStrike" kern="0" cap="none" spc="0" baseline="-2500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3</a:t>
            </a: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H</a:t>
            </a:r>
            <a:r>
              <a:rPr lang="es-ES" sz="2000" b="1" i="0" u="none" strike="noStrike" kern="0" cap="none" spc="0" baseline="-2500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2</a:t>
            </a: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 si rabdomiolisis 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Contraindicada intoxicación </a:t>
            </a:r>
            <a:r>
              <a:rPr lang="es-ES" sz="2000" b="1" i="0" u="none" strike="noStrike" kern="0" cap="none" spc="0" baseline="0" dirty="0" err="1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anfentas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/</a:t>
            </a:r>
            <a:r>
              <a:rPr lang="es-ES" sz="2000" b="1" i="0" u="none" strike="noStrike" kern="0" cap="none" spc="0" baseline="0" dirty="0" err="1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feniletilaminas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precipitación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renal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12.- Normalización </a:t>
            </a:r>
            <a:r>
              <a:rPr lang="es-ES" sz="2000" b="1" i="0" u="none" strike="noStrike" kern="0" cap="none" spc="0" baseline="0" dirty="0" err="1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Tª</a:t>
            </a:r>
            <a:r>
              <a:rPr lang="es-ES" sz="20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 corporal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es-ES" sz="2000" b="1" i="0" u="none" strike="noStrike" kern="0" cap="none" spc="0" baseline="0" dirty="0">
                <a:solidFill>
                  <a:srgbClr val="00FFCC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Contraindicados neurolépticos y AAS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(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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Symbol" pitchFamily="18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fracción libre plasmática coca)</a:t>
            </a:r>
          </a:p>
          <a:p>
            <a:pPr marL="342900" marR="0" lvl="0" indent="-342900" algn="l" defTabSz="914400" rtl="0" fontAlgn="auto" hangingPunct="0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- Refrigeración externa enérgica </a:t>
            </a:r>
            <a:r>
              <a:rPr lang="es-ES" sz="20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(agua + hielo + ventilador)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- </a:t>
            </a:r>
            <a:r>
              <a:rPr lang="es-ES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Dantroleno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EV, 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agonistas </a:t>
            </a:r>
            <a:r>
              <a:rPr lang="es-ES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dopaminérgicos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centrales (</a:t>
            </a:r>
            <a:r>
              <a:rPr lang="es-ES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bromocriptina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o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amantidina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, VO/SNG), </a:t>
            </a:r>
            <a:r>
              <a:rPr lang="es-ES" sz="2000" b="1" i="0" u="none" strike="noStrike" kern="1200" cap="none" spc="0" baseline="0" dirty="0" err="1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ciproheptadina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VO/SNG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13.- Si náuseas y vómitos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34"/>
                <a:ea typeface="Verdana" pitchFamily="34"/>
                <a:cs typeface="Arial" pitchFamily="34"/>
              </a:rPr>
              <a:t>֍</a:t>
            </a:r>
            <a:r>
              <a:rPr lang="es-ES" sz="2000" b="1" i="0" u="none" strike="noStrike" kern="1200" cap="none" spc="0" baseline="0" dirty="0">
                <a:solidFill>
                  <a:srgbClr val="00FFCC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120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Contraindicada </a:t>
            </a:r>
            <a:r>
              <a:rPr lang="es-ES" sz="2000" b="1" i="0" u="none" strike="noStrike" kern="1200" cap="none" spc="0" baseline="0" dirty="0" err="1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metoclopramida</a:t>
            </a:r>
            <a:r>
              <a:rPr lang="es-ES" sz="2000" b="1" i="0" u="none" strike="noStrike" kern="1200" cap="none" spc="0" baseline="0" dirty="0">
                <a:solidFill>
                  <a:srgbClr val="FFFF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cs typeface="Arial" pitchFamily="34"/>
                <a:sym typeface="Symbol" panose="05050102010706020507" pitchFamily="18" charset="2"/>
              </a:rPr>
              <a:t></a:t>
            </a:r>
            <a:r>
              <a:rPr lang="es-E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1200" cap="none" spc="0" baseline="0" dirty="0" err="1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ondansetrón</a:t>
            </a:r>
            <a:r>
              <a:rPr lang="es-ES" sz="20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14.- Hipotensión: 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sueroterapia enérgica y NOR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15.- SDRA: </a:t>
            </a: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VNI-BIPAP/VMET-PEEP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16.- Si la intoxicación aguda no precisara actuación específica: </a:t>
            </a:r>
            <a:r>
              <a:rPr lang="es-ES" sz="20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PSL</a:t>
            </a:r>
            <a:r>
              <a:rPr lang="es-ES" sz="2000" b="1" i="0" u="none" strike="noStrike" kern="1200" cap="none" spc="0" baseline="0" dirty="0">
                <a:solidFill>
                  <a:srgbClr val="FFC000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es-ES" sz="2000" b="1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y 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control frecuente constantes hasta Glasgow 15   </a:t>
            </a:r>
          </a:p>
          <a:p>
            <a:pPr marL="342900" marR="0" lvl="0" indent="-342900" algn="l" defTabSz="914400" rtl="0" fontAlgn="auto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0" u="none" strike="noStrike" kern="1200" cap="none" spc="0" baseline="0" dirty="0">
              <a:solidFill>
                <a:srgbClr val="FFFFFF"/>
              </a:solidFill>
              <a:uFillTx/>
              <a:latin typeface="Arial" pitchFamily="34"/>
              <a:cs typeface="Arial" pitchFamily="34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689875" y="192007"/>
            <a:ext cx="2088699" cy="145581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" name="Picture 8" descr="ventilador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332540" y="185593"/>
            <a:ext cx="1357335" cy="1466103"/>
          </a:xfrm>
          <a:prstGeom prst="rect">
            <a:avLst/>
          </a:prstGeom>
          <a:solidFill>
            <a:srgbClr val="44546A"/>
          </a:solidFill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4" name="Picture 2" descr="http://ecx.images-amazon.com/images/I/41h27KcBPgL._SX425_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17085" y="209571"/>
            <a:ext cx="1949462" cy="1415471"/>
          </a:xfrm>
          <a:prstGeom prst="rect">
            <a:avLst/>
          </a:prstGeom>
          <a:noFill/>
          <a:ln w="12700" cap="flat">
            <a:solidFill>
              <a:srgbClr val="00FFFF"/>
            </a:solidFill>
          </a:ln>
        </p:spPr>
      </p:pic>
      <p:pic>
        <p:nvPicPr>
          <p:cNvPr id="5" name="Picture 4" descr="http://lafascitisplantar.es/wp-content/uploads/2014/02/gel-fascitis-plantar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366547" y="209571"/>
            <a:ext cx="2442515" cy="1415471"/>
          </a:xfrm>
          <a:prstGeom prst="rect">
            <a:avLst/>
          </a:prstGeom>
          <a:noFill/>
          <a:ln w="12700" cap="flat">
            <a:solidFill>
              <a:srgbClr val="00FFFF"/>
            </a:solidFill>
          </a:ln>
        </p:spPr>
      </p:pic>
      <p:pic>
        <p:nvPicPr>
          <p:cNvPr id="6" name="Picture 6" descr="http://www.intepolydemexico.com/images/productos/hielo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528358" y="128728"/>
            <a:ext cx="1034469" cy="152296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6" descr="http://www.intepolydemexico.com/images/productos/hielo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393410" y="102072"/>
            <a:ext cx="1009518" cy="152296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ave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5994" y="202292"/>
            <a:ext cx="9078913" cy="62642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9"/>
          <p:cNvSpPr/>
          <p:nvPr/>
        </p:nvSpPr>
        <p:spPr>
          <a:xfrm>
            <a:off x="485994" y="6611724"/>
            <a:ext cx="1840568" cy="561880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20000"/>
              </a:lnSpc>
              <a:spcBef>
                <a:spcPts val="7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800" b="1" i="1" u="none" strike="noStrike" kern="1200" cap="none" spc="0" baseline="0" dirty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GRACIAS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15267" y="2136231"/>
            <a:ext cx="5102520" cy="4622567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CC"/>
            </a:solidFill>
            <a:prstDash val="solid"/>
            <a:miter/>
          </a:ln>
        </p:spPr>
        <p:txBody>
          <a:bodyPr vert="horz" wrap="none" lIns="89986" tIns="44988" rIns="89986" bIns="44988" anchor="t" anchorCtr="0" compatLnSpc="0">
            <a:noAutofit/>
          </a:bodyPr>
          <a:lstStyle/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₪</a:t>
            </a:r>
            <a:r>
              <a:rPr lang="de-DE" sz="18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itchFamily="34"/>
                <a:ea typeface="Andale Sans UI" pitchFamily="2"/>
                <a:cs typeface="Arial" pitchFamily="34"/>
              </a:rPr>
              <a:t>Epidemiología</a:t>
            </a:r>
            <a:r>
              <a:rPr lang="de-DE" sz="18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34"/>
                <a:ea typeface="Andale Sans UI" pitchFamily="2"/>
                <a:cs typeface="Arial" pitchFamily="34"/>
              </a:rPr>
              <a:t>: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EEUU (AAPCC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), en el 2011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registró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169 muertes por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estimulantes y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drogas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 la calle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y justificó </a:t>
            </a: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66.540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exposiciones 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 </a:t>
            </a: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drogas simpaticomiméticas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 smtClean="0">
                <a:solidFill>
                  <a:srgbClr val="FFFF00"/>
                </a:solidFill>
                <a:latin typeface="Arial" pitchFamily="18"/>
                <a:ea typeface="Andale Sans UI" pitchFamily="2"/>
                <a:cs typeface="Tahoma" pitchFamily="2"/>
              </a:rPr>
              <a:t>- A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lcaloides de efedrina: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preparaciones con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plantas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(efedra, Ma-Huang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) y suplementos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dietéticos/fármacos CVA</a:t>
            </a:r>
            <a:r>
              <a:rPr lang="de-DE" b="1" kern="0" dirty="0" smtClean="0">
                <a:solidFill>
                  <a:srgbClr val="FFFFFF"/>
                </a:solidFill>
                <a:latin typeface="Arial" pitchFamily="18"/>
                <a:ea typeface="Andale Sans UI" pitchFamily="2"/>
                <a:cs typeface="Tahoma" pitchFamily="2"/>
              </a:rPr>
              <a:t>]</a:t>
            </a:r>
            <a:r>
              <a:rPr lang="de-DE" sz="1800" b="1" i="0" u="none" strike="noStrike" kern="0" cap="none" spc="0" baseline="0" dirty="0" smtClean="0">
                <a:solidFill>
                  <a:srgbClr val="00B0F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Anfetaminas</a:t>
            </a:r>
            <a:r>
              <a:rPr lang="de-DE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metanfetamina y cocaína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Metcatinona y MDMA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S</a:t>
            </a:r>
            <a:r>
              <a:rPr lang="de-DE" sz="18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ales </a:t>
            </a:r>
            <a:r>
              <a:rPr lang="de-DE" sz="1800" b="1" i="1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 </a:t>
            </a:r>
            <a:r>
              <a:rPr lang="de-DE" sz="1800" b="1" i="1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baño: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grupo drogas ilícitas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que </a:t>
            </a:r>
            <a:endParaRPr lang="de-DE" sz="1800" b="1" i="0" u="none" strike="noStrike" kern="0" cap="none" spc="0" baseline="0" dirty="0" smtClean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contienen 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catinonas </a:t>
            </a: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sintéticas 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como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mefedrona</a:t>
            </a:r>
            <a:r>
              <a:rPr lang="de-DE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MDPV</a:t>
            </a:r>
            <a:r>
              <a:rPr lang="de-DE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, </a:t>
            </a:r>
            <a:r>
              <a:rPr lang="el-GR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α</a:t>
            </a:r>
            <a:r>
              <a:rPr lang="es-ES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-PVP, 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metilona y etilona,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solas, </a:t>
            </a: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o </a:t>
            </a: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combinadas: 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marihuana o 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canabinoides sintéticos </a:t>
            </a:r>
            <a:r>
              <a:rPr lang="de-DE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o </a:t>
            </a: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MDMA </a:t>
            </a:r>
            <a:r>
              <a:rPr lang="de-DE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(100 mg) </a:t>
            </a:r>
            <a:endParaRPr lang="de-DE" sz="1800" b="1" i="0" u="none" strike="noStrike" kern="0" cap="none" spc="0" baseline="0" dirty="0" smtClean="0">
              <a:solidFill>
                <a:srgbClr val="FFFF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cortada </a:t>
            </a:r>
            <a:r>
              <a:rPr lang="de-DE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con </a:t>
            </a:r>
            <a:r>
              <a:rPr lang="el-GR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α</a:t>
            </a:r>
            <a:r>
              <a:rPr lang="es-ES" sz="18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-PVP</a:t>
            </a:r>
            <a:r>
              <a:rPr lang="de-DE" sz="1800" b="1" i="1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Symbol" pitchFamily="2"/>
                <a:cs typeface="Symbol" pitchFamily="2"/>
              </a:rPr>
              <a:t>→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gran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colocón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Calibri"/>
                <a:ea typeface="Symbol" pitchFamily="2"/>
                <a:cs typeface="Symbol" pitchFamily="2"/>
              </a:rPr>
              <a:t>→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más </a:t>
            </a:r>
            <a:endParaRPr lang="de-DE" sz="1800" b="1" i="0" u="none" strike="noStrike" kern="0" cap="none" spc="0" baseline="0" dirty="0" smtClean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atractiva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que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otras drogas </a:t>
            </a: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por ser</a:t>
            </a:r>
            <a:endParaRPr lang="de-DE" sz="1800" b="1" i="0" u="none" strike="noStrike" kern="0" cap="none" spc="0" baseline="0" dirty="0" smtClean="0">
              <a:solidFill>
                <a:srgbClr val="00FFFF"/>
              </a:solidFill>
              <a:uFillTx/>
              <a:latin typeface="Calibri"/>
              <a:ea typeface="Symbol" pitchFamily="2"/>
              <a:cs typeface="Symbol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extremadamente adictiva</a:t>
            </a:r>
            <a:endParaRPr lang="de-DE" sz="1200" b="1" i="1" u="none" strike="noStrike" kern="1200" cap="none" spc="0" baseline="0" dirty="0">
              <a:solidFill>
                <a:srgbClr val="00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041" y="2656678"/>
            <a:ext cx="4194658" cy="4041620"/>
          </a:xfrm>
          <a:prstGeom prst="rect">
            <a:avLst/>
          </a:prstGeom>
          <a:noFill/>
          <a:ln w="12701" cap="flat">
            <a:solidFill>
              <a:srgbClr val="00FFCC"/>
            </a:solidFill>
            <a:prstDash val="solid"/>
            <a:miter/>
          </a:ln>
        </p:spPr>
      </p:pic>
      <p:sp>
        <p:nvSpPr>
          <p:cNvPr id="4" name="Rectángulo 3"/>
          <p:cNvSpPr/>
          <p:nvPr/>
        </p:nvSpPr>
        <p:spPr>
          <a:xfrm>
            <a:off x="337175" y="6522671"/>
            <a:ext cx="4142524" cy="76944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0" i="1" u="none" strike="noStrike" kern="1200" cap="none" spc="0" baseline="0">
              <a:solidFill>
                <a:srgbClr val="000000"/>
              </a:solidFill>
              <a:uFillTx/>
              <a:latin typeface="Adobe Garamond Pro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1" i="1" u="none" strike="noStrike" kern="1200" cap="none" spc="0" baseline="0">
                <a:solidFill>
                  <a:srgbClr val="FFFF00"/>
                </a:solidFill>
                <a:uFillTx/>
                <a:latin typeface="Adobe Garamond Pro"/>
              </a:rPr>
              <a:t>http://www.drugabuse.gov/publications/ drugfacts/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200" b="1" i="1" u="none" strike="noStrike" kern="1200" cap="none" spc="0" baseline="0">
                <a:solidFill>
                  <a:srgbClr val="FFFF00"/>
                </a:solidFill>
                <a:uFillTx/>
                <a:latin typeface="Adobe Garamond Pro"/>
              </a:rPr>
              <a:t>synthetic-cathinones-bath-salts</a:t>
            </a:r>
            <a:endParaRPr lang="es-ES" sz="1200" b="1" i="1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cxnSp>
        <p:nvCxnSpPr>
          <p:cNvPr id="5" name="Conector recto 7"/>
          <p:cNvCxnSpPr/>
          <p:nvPr/>
        </p:nvCxnSpPr>
        <p:spPr>
          <a:xfrm>
            <a:off x="427966" y="6830787"/>
            <a:ext cx="3855449" cy="0"/>
          </a:xfrm>
          <a:prstGeom prst="straightConnector1">
            <a:avLst/>
          </a:prstGeom>
          <a:noFill/>
          <a:ln w="6345" cap="flat">
            <a:solidFill>
              <a:srgbClr val="FFFF00"/>
            </a:solidFill>
            <a:prstDash val="solid"/>
            <a:miter/>
          </a:ln>
        </p:spPr>
      </p:cxnSp>
      <p:pic>
        <p:nvPicPr>
          <p:cNvPr id="6" name="Picture 2" descr="http://remedioparaemagrecerrapido.com.br/wp-content/uploads/2014/05/suplemento-efedrina-hcl-para-emagrecer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8441" y="289184"/>
            <a:ext cx="1982592" cy="1767031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7" name="Picture 4" descr="http://uepa.com/r/c36995/p/album/201401151711311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283415" y="289183"/>
            <a:ext cx="2257114" cy="1767032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8" name="Picture 6" descr="http://hogarcrea.org/crea2/images/tipos_drogas/afetaminas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201043" y="289184"/>
            <a:ext cx="2391265" cy="1780253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9" name="Picture 8" descr="http://www.centro12pasos.com/wp-content/uploads/2011/10/cuanto-dura-el-efecto-de-la-cocaina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235290" y="289184"/>
            <a:ext cx="2941269" cy="1767032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0" name="Picture 10" descr="http://www.que.es/archivos/201206/sales-normal-365xXx80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7945898" y="290061"/>
            <a:ext cx="1771889" cy="1766154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1" name="Picture 2" descr="http://static.wixstatic.com/media/b02e28_2d4cb49f2b7f403e2a8fe79b160d862e.jpg_102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2965682" y="889647"/>
            <a:ext cx="944940" cy="777294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12" name="Título 1"/>
          <p:cNvSpPr txBox="1"/>
          <p:nvPr/>
        </p:nvSpPr>
        <p:spPr>
          <a:xfrm>
            <a:off x="226039" y="2088608"/>
            <a:ext cx="4242929" cy="9250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TOXICIDAD SIMPATICOMIMÉTICA</a:t>
            </a:r>
          </a:p>
          <a:p>
            <a: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                     </a:t>
            </a:r>
          </a:p>
        </p:txBody>
      </p:sp>
      <p:sp>
        <p:nvSpPr>
          <p:cNvPr id="13" name="Elipse 12"/>
          <p:cNvSpPr/>
          <p:nvPr/>
        </p:nvSpPr>
        <p:spPr>
          <a:xfrm rot="1933045">
            <a:off x="1211689" y="4649976"/>
            <a:ext cx="1978688" cy="74401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76196" cap="flat">
            <a:solidFill>
              <a:srgbClr val="00FF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4" name="Conector recto 7"/>
          <p:cNvCxnSpPr/>
          <p:nvPr/>
        </p:nvCxnSpPr>
        <p:spPr>
          <a:xfrm>
            <a:off x="4704917" y="6830787"/>
            <a:ext cx="5048676" cy="0"/>
          </a:xfrm>
          <a:prstGeom prst="straightConnector1">
            <a:avLst/>
          </a:prstGeom>
          <a:noFill/>
          <a:ln w="6345" cap="flat">
            <a:solidFill>
              <a:srgbClr val="FFFF00"/>
            </a:solidFill>
            <a:prstDash val="solid"/>
            <a:miter/>
          </a:ln>
        </p:spPr>
      </p:cxnSp>
      <p:sp>
        <p:nvSpPr>
          <p:cNvPr id="15" name="Rectángulo 19"/>
          <p:cNvSpPr/>
          <p:nvPr/>
        </p:nvSpPr>
        <p:spPr>
          <a:xfrm>
            <a:off x="4468968" y="6723424"/>
            <a:ext cx="5176532" cy="58477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0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Adobe Garamond Pro"/>
              </a:rPr>
              <a:t>    </a:t>
            </a:r>
            <a:r>
              <a:rPr lang="es-ES" sz="1200" b="1" i="1" u="none" strike="noStrike" kern="1200" cap="none" spc="0" baseline="0" dirty="0" smtClean="0">
                <a:solidFill>
                  <a:srgbClr val="FFFF00"/>
                </a:solidFill>
                <a:uFillTx/>
                <a:latin typeface="Adobe Garamond Pro"/>
                <a:hlinkClick r:id="rId10"/>
              </a:rPr>
              <a:t>http</a:t>
            </a:r>
            <a:r>
              <a:rPr lang="es-ES" sz="1200" b="1" i="1" u="none" strike="noStrike" kern="1200" cap="none" spc="0" baseline="0" dirty="0">
                <a:solidFill>
                  <a:srgbClr val="FFFF00"/>
                </a:solidFill>
                <a:uFillTx/>
                <a:latin typeface="Adobe Garamond Pro"/>
                <a:hlinkClick r:id="rId10"/>
              </a:rPr>
              <a:t>://emedicine.mescape.com/article/818583-clinical</a:t>
            </a:r>
            <a:r>
              <a:rPr lang="es-ES" sz="1200" b="1" i="1" u="none" strike="noStrike" kern="1200" cap="none" spc="0" baseline="0" dirty="0">
                <a:solidFill>
                  <a:srgbClr val="FFFF00"/>
                </a:solidFill>
                <a:uFillTx/>
                <a:latin typeface="Adobe Garamond Pro"/>
              </a:rPr>
              <a:t> </a:t>
            </a:r>
            <a:r>
              <a:rPr lang="es-ES" sz="1200" b="1" i="1" u="none" strike="noStrike" kern="1200" cap="none" spc="0" baseline="0" dirty="0" err="1">
                <a:solidFill>
                  <a:srgbClr val="FFFF00"/>
                </a:solidFill>
                <a:uFillTx/>
                <a:latin typeface="Adobe Garamond Pro"/>
              </a:rPr>
              <a:t>Kolochi</a:t>
            </a:r>
            <a:r>
              <a:rPr lang="es-ES" sz="1200" b="1" i="1" u="none" strike="noStrike" kern="1200" cap="none" spc="0" baseline="0" dirty="0">
                <a:solidFill>
                  <a:srgbClr val="FFFF00"/>
                </a:solidFill>
                <a:uFillTx/>
                <a:latin typeface="Adobe Garamond Pro"/>
              </a:rPr>
              <a:t> P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1" i="1" u="none" strike="noStrike" kern="1200" cap="none" spc="0" baseline="0" dirty="0">
              <a:solidFill>
                <a:srgbClr val="FFFF00"/>
              </a:solidFill>
              <a:uFillTx/>
              <a:latin typeface="Calibri"/>
            </a:endParaRPr>
          </a:p>
        </p:txBody>
      </p:sp>
      <p:pic>
        <p:nvPicPr>
          <p:cNvPr id="16" name="Picture 2" descr="http://cdn1.evitamins.com/images/products/Sports_One/14265/1400/20110608_113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209737" y="289183"/>
            <a:ext cx="996183" cy="102076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319165" y="887173"/>
            <a:ext cx="4494806" cy="5913603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89986" tIns="44988" rIns="89986" bIns="44988" anchor="t" anchorCtr="0" compatLnSpc="0">
            <a:noAutofit/>
          </a:bodyPr>
          <a:lstStyle/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b="1" kern="0" dirty="0" smtClean="0">
                <a:solidFill>
                  <a:srgbClr val="00FF00"/>
                </a:solidFill>
                <a:latin typeface="Arial" pitchFamily="18"/>
                <a:ea typeface="Andale Sans UI" pitchFamily="2"/>
                <a:cs typeface="Tahoma" pitchFamily="2"/>
              </a:rPr>
              <a:t>₪</a:t>
            </a:r>
            <a:r>
              <a:rPr lang="de-DE" sz="1800" b="1" i="0" u="none" strike="noStrike" kern="120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Síntomas/signos </a:t>
            </a:r>
            <a:r>
              <a:rPr lang="de-DE" sz="1800" b="1" i="0" u="none" strike="noStrike" kern="120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adrenérgicos típicos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que pueden ser letales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Broncoespasmo </a:t>
            </a:r>
            <a:r>
              <a:rPr lang="de-DE" sz="1400" b="1" i="0" u="none" strike="noStrike" kern="120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(crack)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Hipertermia 1ª y 2ª por conducta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destructiva y agitación extrema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Convulsiones (producen hipertermia)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HTA extrema (encefalopatía HTA,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hemorragia intracerebral)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Arritmias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Isquemia miocárdica </a:t>
            </a:r>
            <a:r>
              <a:rPr lang="de-DE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(coca)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AVC y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hemorragia cerebral</a:t>
            </a:r>
            <a:endParaRPr lang="de-DE" sz="1800" b="1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Disección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aneurisma torácico</a:t>
            </a:r>
            <a:endParaRPr lang="de-DE" sz="1800" b="1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Isquemia mesentérica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200" b="1" kern="0" dirty="0" smtClean="0">
              <a:solidFill>
                <a:srgbClr val="00FF00"/>
              </a:solidFill>
              <a:latin typeface="Arial" pitchFamily="18"/>
              <a:ea typeface="Andale Sans UI" pitchFamily="2"/>
              <a:cs typeface="Tahoma" pitchFamily="2"/>
            </a:endParaRP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b="1" kern="0" dirty="0" smtClean="0">
                <a:solidFill>
                  <a:srgbClr val="00FF00"/>
                </a:solidFill>
                <a:latin typeface="Arial" pitchFamily="18"/>
                <a:ea typeface="Andale Sans UI" pitchFamily="2"/>
                <a:cs typeface="Tahoma" pitchFamily="2"/>
              </a:rPr>
              <a:t>₪</a:t>
            </a:r>
            <a:r>
              <a:rPr lang="es-ES" sz="1200" b="1" kern="0" dirty="0" smtClean="0">
                <a:solidFill>
                  <a:srgbClr val="00FF00"/>
                </a:solidFill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b="1" kern="0" dirty="0" smtClean="0">
                <a:solidFill>
                  <a:srgbClr val="00FF00"/>
                </a:solidFill>
                <a:latin typeface="Arial" pitchFamily="18"/>
                <a:ea typeface="Andale Sans UI" pitchFamily="2"/>
                <a:cs typeface="Tahoma" pitchFamily="2"/>
              </a:rPr>
              <a:t>Síntomas/signos </a:t>
            </a:r>
            <a:r>
              <a:rPr lang="de-DE" b="1" kern="0" dirty="0">
                <a:solidFill>
                  <a:srgbClr val="00FF00"/>
                </a:solidFill>
                <a:latin typeface="Arial" pitchFamily="18"/>
                <a:ea typeface="Andale Sans UI" pitchFamily="2"/>
                <a:cs typeface="Tahoma" pitchFamily="2"/>
              </a:rPr>
              <a:t>no letales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>
                <a:solidFill>
                  <a:srgbClr val="FFFFFF"/>
                </a:solidFill>
                <a:latin typeface="Arial" pitchFamily="18"/>
                <a:ea typeface="Andale Sans UI" pitchFamily="2"/>
                <a:cs typeface="Tahoma" pitchFamily="2"/>
              </a:rPr>
              <a:t>- Midriasis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>
                <a:solidFill>
                  <a:srgbClr val="FFFFFF"/>
                </a:solidFill>
                <a:latin typeface="Arial" pitchFamily="18"/>
                <a:ea typeface="Andale Sans UI" pitchFamily="2"/>
                <a:cs typeface="Tahoma" pitchFamily="2"/>
              </a:rPr>
              <a:t>- Taquicardia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>
                <a:solidFill>
                  <a:srgbClr val="FFFFFF"/>
                </a:solidFill>
                <a:latin typeface="Arial" pitchFamily="18"/>
                <a:ea typeface="Andale Sans UI" pitchFamily="2"/>
                <a:cs typeface="Tahoma" pitchFamily="2"/>
              </a:rPr>
              <a:t>- Diaforesis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>
                <a:solidFill>
                  <a:srgbClr val="FFFFFF"/>
                </a:solidFill>
                <a:latin typeface="Arial" pitchFamily="18"/>
                <a:ea typeface="Andale Sans UI" pitchFamily="2"/>
                <a:cs typeface="Tahoma" pitchFamily="2"/>
              </a:rPr>
              <a:t>- Agitación/combatividad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>
                <a:solidFill>
                  <a:srgbClr val="FFFFFF"/>
                </a:solidFill>
                <a:latin typeface="Arial" pitchFamily="18"/>
                <a:ea typeface="Andale Sans UI" pitchFamily="2"/>
                <a:cs typeface="Tahoma" pitchFamily="2"/>
              </a:rPr>
              <a:t>- </a:t>
            </a:r>
            <a:r>
              <a:rPr lang="de-DE" b="1" kern="0" dirty="0" smtClean="0">
                <a:solidFill>
                  <a:srgbClr val="FFFFFF"/>
                </a:solidFill>
                <a:latin typeface="Arial" pitchFamily="18"/>
                <a:ea typeface="Andale Sans UI" pitchFamily="2"/>
                <a:cs typeface="Tahoma" pitchFamily="2"/>
              </a:rPr>
              <a:t>Psicosis/paranoias</a:t>
            </a:r>
            <a:endParaRPr lang="de-DE" b="1" kern="0" dirty="0">
              <a:solidFill>
                <a:srgbClr val="FFFFFF"/>
              </a:solidFill>
              <a:latin typeface="Arial" pitchFamily="18"/>
              <a:ea typeface="Andale Sans UI" pitchFamily="2"/>
              <a:cs typeface="Tahoma" pitchFamily="2"/>
            </a:endParaRP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>
                <a:solidFill>
                  <a:srgbClr val="FFFFFF"/>
                </a:solidFill>
                <a:latin typeface="Arial" pitchFamily="18"/>
                <a:ea typeface="Andale Sans UI" pitchFamily="2"/>
                <a:cs typeface="Tahoma" pitchFamily="2"/>
              </a:rPr>
              <a:t>- Delirios/alucinaciones</a:t>
            </a:r>
          </a:p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b="1" kern="0" dirty="0">
                <a:solidFill>
                  <a:srgbClr val="FFFFFF"/>
                </a:solidFill>
                <a:latin typeface="Arial" pitchFamily="18"/>
                <a:ea typeface="Andale Sans UI" pitchFamily="2"/>
                <a:cs typeface="Tahoma" pitchFamily="2"/>
              </a:rPr>
              <a:t>- Bruxismo </a:t>
            </a:r>
            <a:r>
              <a:rPr lang="de-DE" sz="1400" b="1" kern="0" dirty="0">
                <a:solidFill>
                  <a:srgbClr val="FFFF00"/>
                </a:solidFill>
                <a:latin typeface="Arial" pitchFamily="18"/>
                <a:ea typeface="Andale Sans UI" pitchFamily="2"/>
                <a:cs typeface="Tahoma" pitchFamily="2"/>
              </a:rPr>
              <a:t>(anfetas y </a:t>
            </a:r>
            <a:r>
              <a:rPr lang="de-DE" sz="1400" b="1" i="1" kern="0" dirty="0">
                <a:solidFill>
                  <a:srgbClr val="FFFF00"/>
                </a:solidFill>
                <a:latin typeface="Arial" pitchFamily="18"/>
                <a:ea typeface="Andale Sans UI" pitchFamily="2"/>
                <a:cs typeface="Tahoma" pitchFamily="2"/>
              </a:rPr>
              <a:t>sales baño</a:t>
            </a:r>
            <a:r>
              <a:rPr lang="de-DE" sz="1400" b="1" kern="0" dirty="0">
                <a:solidFill>
                  <a:srgbClr val="FFFF00"/>
                </a:solidFill>
                <a:latin typeface="Arial" pitchFamily="18"/>
                <a:ea typeface="Andale Sans UI" pitchFamily="2"/>
                <a:cs typeface="Tahoma" pitchFamily="2"/>
              </a:rPr>
              <a:t>)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171450" marR="0" lvl="0" indent="-17145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200" b="1" i="1" u="none" strike="noStrike" kern="1200" cap="none" spc="0" baseline="0" dirty="0">
              <a:solidFill>
                <a:srgbClr val="FFFF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Título 1"/>
          <p:cNvSpPr txBox="1"/>
          <p:nvPr/>
        </p:nvSpPr>
        <p:spPr>
          <a:xfrm>
            <a:off x="5486591" y="324816"/>
            <a:ext cx="4881031" cy="62861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900" b="1" i="0" u="none" strike="noStrike" kern="1200" cap="none" spc="0" baseline="0" dirty="0">
                <a:solidFill>
                  <a:srgbClr val="00FF00"/>
                </a:solidFill>
                <a:uFillTx/>
                <a:latin typeface="Arial" pitchFamily="34"/>
                <a:cs typeface="Arial" pitchFamily="34"/>
              </a:rPr>
              <a:t>TOXICIDAD SIMPATICOMIMÉTICA</a:t>
            </a:r>
          </a:p>
          <a:p>
            <a: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22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34"/>
                <a:cs typeface="Arial" pitchFamily="34"/>
              </a:rPr>
              <a:t>                      </a:t>
            </a:r>
          </a:p>
        </p:txBody>
      </p:sp>
      <p:cxnSp>
        <p:nvCxnSpPr>
          <p:cNvPr id="5" name="Conector recto 7"/>
          <p:cNvCxnSpPr/>
          <p:nvPr/>
        </p:nvCxnSpPr>
        <p:spPr>
          <a:xfrm flipV="1">
            <a:off x="317388" y="6950592"/>
            <a:ext cx="9197465" cy="11731"/>
          </a:xfrm>
          <a:prstGeom prst="straightConnector1">
            <a:avLst/>
          </a:prstGeom>
          <a:noFill/>
          <a:ln w="6345" cap="flat">
            <a:solidFill>
              <a:srgbClr val="FFFF00"/>
            </a:solidFill>
            <a:prstDash val="solid"/>
            <a:miter/>
          </a:ln>
        </p:spPr>
      </p:cxnSp>
      <p:sp>
        <p:nvSpPr>
          <p:cNvPr id="6" name="Rectángulo 8"/>
          <p:cNvSpPr/>
          <p:nvPr/>
        </p:nvSpPr>
        <p:spPr>
          <a:xfrm>
            <a:off x="245196" y="7048826"/>
            <a:ext cx="9568775" cy="27699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200" b="1" i="1" u="none" strike="noStrike" kern="1200" cap="none" spc="0" baseline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  <a:hlinkClick r:id="rId2"/>
              </a:rPr>
              <a:t>Http://emedicine,medscape,com/article/818583-overview#showal</a:t>
            </a:r>
            <a:r>
              <a:rPr lang="de-DE" sz="1200" b="1" i="1" u="none" strike="noStrike" kern="1200" cap="none" spc="0" baseline="0">
                <a:solidFill>
                  <a:srgbClr val="0070C0"/>
                </a:solidFill>
                <a:uFillTx/>
                <a:latin typeface="Arial" pitchFamily="18"/>
                <a:ea typeface="Andale Sans UI" pitchFamily="2"/>
                <a:cs typeface="Tahoma" pitchFamily="2"/>
                <a:hlinkClick r:id="rId2"/>
              </a:rPr>
              <a:t>l</a:t>
            </a:r>
            <a:r>
              <a:rPr lang="de-DE" sz="1200" b="1" i="1" u="none" strike="noStrike" kern="1200" cap="none" spc="0" baseline="0">
                <a:solidFill>
                  <a:srgbClr val="0070C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. </a:t>
            </a:r>
            <a:r>
              <a:rPr lang="de-DE" sz="1200" b="1" i="1" u="none" strike="noStrike" kern="1200" cap="none" spc="0" baseline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Simpaticomimética Toxicidad. Kolecki P. Revisado 28/04/2015 </a:t>
            </a:r>
            <a:endParaRPr lang="es-ES" sz="1200" b="1" i="1" u="none" strike="noStrike" kern="1200" cap="none" spc="0" baseline="0">
              <a:solidFill>
                <a:srgbClr val="FFFF00"/>
              </a:solidFill>
              <a:uFillTx/>
              <a:latin typeface="Calibri"/>
            </a:endParaRPr>
          </a:p>
        </p:txBody>
      </p:sp>
      <p:sp>
        <p:nvSpPr>
          <p:cNvPr id="7" name="CuadroTexto 9"/>
          <p:cNvSpPr txBox="1"/>
          <p:nvPr/>
        </p:nvSpPr>
        <p:spPr>
          <a:xfrm>
            <a:off x="153420" y="5100723"/>
            <a:ext cx="5128830" cy="1696340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89986" tIns="44988" rIns="89986" bIns="44988" anchor="t" anchorCtr="0" compatLnSpc="0">
            <a:noAutofit/>
          </a:bodyPr>
          <a:lstStyle/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b="1" kern="0" dirty="0">
                <a:solidFill>
                  <a:srgbClr val="00FF00"/>
                </a:solidFill>
                <a:latin typeface="Arial" pitchFamily="18"/>
                <a:ea typeface="Andale Sans UI" pitchFamily="2"/>
                <a:cs typeface="Tahoma" pitchFamily="2"/>
              </a:rPr>
              <a:t>₪</a:t>
            </a:r>
            <a:r>
              <a:rPr lang="de-DE" sz="1700" b="1" i="0" u="none" strike="noStrike" kern="120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Pruebas complementarias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700" b="1" i="0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Analítica: </a:t>
            </a:r>
            <a:r>
              <a:rPr lang="de-DE" sz="17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básica, EAB, cK, tropos </a:t>
            </a:r>
            <a:r>
              <a:rPr lang="de-DE" sz="1400" b="1" i="0" u="none" strike="noStrike" kern="120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(coca)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7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Tóxicos orina </a:t>
            </a:r>
            <a:r>
              <a:rPr lang="de-DE" sz="17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(¿?)</a:t>
            </a:r>
            <a:r>
              <a:rPr lang="de-DE" sz="17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/sangre</a:t>
            </a:r>
            <a:r>
              <a:rPr lang="de-DE" sz="1700" b="1" i="0" u="none" strike="noStrike" kern="0" cap="none" spc="0" baseline="0" dirty="0" smtClean="0">
                <a:solidFill>
                  <a:srgbClr val="00FFCC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7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(niveles poco útiles)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7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Rx tórax: </a:t>
            </a:r>
            <a:r>
              <a:rPr lang="de-DE" sz="17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descartar broncoaspiración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700" b="1" i="0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TAC cerebral: </a:t>
            </a:r>
            <a:r>
              <a:rPr lang="de-DE" sz="17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deficit neurológico focal/cefalea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700" b="1" i="0" u="none" strike="noStrike" kern="1200" cap="none" spc="0" baseline="0" dirty="0" smtClean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ECG: </a:t>
            </a:r>
            <a:r>
              <a:rPr lang="de-DE" sz="17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isquemia miocárdica y arritmias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 dirty="0" smtClean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0" cap="none" spc="0" baseline="0" dirty="0" smtClean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171450" marR="0" lvl="0" indent="-17145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-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200" b="1" i="1" u="none" strike="noStrike" kern="1200" cap="none" spc="0" baseline="0" dirty="0">
              <a:solidFill>
                <a:srgbClr val="FFFF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8" name="CuadroTexto 11"/>
          <p:cNvSpPr txBox="1"/>
          <p:nvPr/>
        </p:nvSpPr>
        <p:spPr>
          <a:xfrm>
            <a:off x="153420" y="2066515"/>
            <a:ext cx="5128830" cy="2957443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89986" tIns="44988" rIns="89986" bIns="44988" anchor="t" anchorCtr="0" compatLnSpc="0">
            <a:noAutofit/>
          </a:bodyPr>
          <a:lstStyle/>
          <a:p>
            <a:pPr lvl="0" defTabSz="45720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b="1" kern="0" dirty="0" smtClean="0">
                <a:solidFill>
                  <a:srgbClr val="00FF00"/>
                </a:solidFill>
                <a:latin typeface="Arial" pitchFamily="18"/>
                <a:ea typeface="Andale Sans UI" pitchFamily="2"/>
                <a:cs typeface="Tahoma" pitchFamily="2"/>
              </a:rPr>
              <a:t>₪</a:t>
            </a:r>
            <a:r>
              <a:rPr lang="es-ES" sz="12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de-DE" sz="18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Fisiopatología </a:t>
            </a:r>
            <a:r>
              <a:rPr lang="de-DE" sz="1800" b="1" i="0" u="none" strike="noStrike" kern="0" cap="none" spc="0" baseline="0" dirty="0">
                <a:solidFill>
                  <a:srgbClr val="00FF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y toxicocinética</a:t>
            </a:r>
            <a:endParaRPr lang="de-DE" sz="1800" b="1" i="0" u="none" strike="noStrike" kern="1200" cap="none" spc="0" baseline="0" dirty="0">
              <a:solidFill>
                <a:srgbClr val="00FF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Estimulación directa </a:t>
            </a:r>
            <a:r>
              <a:rPr lang="el-GR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α</a:t>
            </a:r>
            <a:r>
              <a:rPr lang="es-ES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</a:t>
            </a:r>
            <a:r>
              <a:rPr lang="el-GR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β</a:t>
            </a:r>
            <a:r>
              <a:rPr lang="es-ES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</a:t>
            </a:r>
            <a:r>
              <a:rPr lang="es-ES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receptores 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adrenérgicos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</a:t>
            </a:r>
            <a:r>
              <a:rPr lang="de-DE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Liberación indirecta NOR presináptica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120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Inhibición presináptica captación NOR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Inhibición recaptación NOR Y DOPA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Inbición monoaminooxidasa (IMAO)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Síntomas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≈ 2 h postexposición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Complicaciones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≈ 2-6 h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postexposición</a:t>
            </a:r>
            <a:endParaRPr lang="de-DE" sz="1800" b="1" i="0" u="none" strike="noStrike" kern="0" cap="none" spc="0" baseline="0" dirty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>
                <a:solidFill>
                  <a:srgbClr val="00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- Administración: 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VO, INH, fumada, </a:t>
            </a: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vapeada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cigarrillos electrónicos, SL, rectal, IM y EV</a:t>
            </a:r>
          </a:p>
          <a:p>
            <a:pPr marL="0" marR="0" lvl="0" indent="0" algn="l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1200" cap="none" spc="0" baseline="0" dirty="0">
              <a:solidFill>
                <a:srgbClr val="FFFFFF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207685"/>
            <a:ext cx="4983867" cy="1762702"/>
          </a:xfrm>
          <a:prstGeom prst="rect">
            <a:avLst/>
          </a:prstGeom>
          <a:ln w="12700">
            <a:solidFill>
              <a:srgbClr val="00FFFF"/>
            </a:solidFill>
          </a:ln>
        </p:spPr>
      </p:pic>
      <p:sp>
        <p:nvSpPr>
          <p:cNvPr id="18" name="Flecha curvada hacia abajo 17"/>
          <p:cNvSpPr/>
          <p:nvPr/>
        </p:nvSpPr>
        <p:spPr>
          <a:xfrm>
            <a:off x="1924250" y="320455"/>
            <a:ext cx="1853596" cy="514747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Rectangle 77"/>
          <p:cNvSpPr/>
          <p:nvPr/>
        </p:nvSpPr>
        <p:spPr>
          <a:xfrm>
            <a:off x="1716589" y="1705968"/>
            <a:ext cx="1806905" cy="253916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5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ESTIMULACIÓN MENTAL</a:t>
            </a:r>
            <a:endParaRPr lang="ca-ES" sz="1050" b="1" i="0" u="none" strike="noStrike" kern="0" cap="none" spc="0" baseline="0" dirty="0">
              <a:solidFill>
                <a:srgbClr val="00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64059" y="184329"/>
            <a:ext cx="5361848" cy="369332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CC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PSICOESTIMULANTES SIMPATICOMIMÉTICOS</a:t>
            </a:r>
            <a:endParaRPr lang="ca-ES" b="1" i="0" u="none" strike="noStrike" kern="0" cap="none" spc="0" baseline="0" dirty="0">
              <a:solidFill>
                <a:srgbClr val="00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4" descr="cocaina tatuaje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8660" y="967635"/>
            <a:ext cx="1849438" cy="1620289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5" name="Rectangle 76"/>
          <p:cNvSpPr/>
          <p:nvPr/>
        </p:nvSpPr>
        <p:spPr>
          <a:xfrm>
            <a:off x="345914" y="1268410"/>
            <a:ext cx="850759" cy="24622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COCAÍNA</a:t>
            </a:r>
            <a:endParaRPr lang="ca-ES" sz="1000" b="1" i="0" u="none" strike="noStrike" kern="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C:\Users\Toshiba\Desktop\Captur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282852" y="5906751"/>
            <a:ext cx="1069896" cy="1129263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8" name="Picture 26" descr="ritalin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87890" y="5772991"/>
            <a:ext cx="1066337" cy="1472732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9" name="Picture 2" descr="C:\Users\Toshiba\Desktop\Captur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196673" y="5840598"/>
            <a:ext cx="1323646" cy="1405126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10" name="Rectangle 74"/>
          <p:cNvSpPr/>
          <p:nvPr/>
        </p:nvSpPr>
        <p:spPr>
          <a:xfrm>
            <a:off x="390650" y="6756450"/>
            <a:ext cx="1740231" cy="605294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METILFENIDATO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0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MTF</a:t>
            </a:r>
          </a:p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0,2% a dosis habituales </a:t>
            </a:r>
          </a:p>
          <a:p>
            <a:pPr marL="0" marR="0" lvl="0" indent="0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s-ES" sz="10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síntomas psicóticos</a:t>
            </a:r>
            <a:endParaRPr lang="ca-ES" sz="1000" b="1" i="0" u="none" strike="noStrike" kern="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C:\Users\Toshiba\Desktop\Captur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377885" y="989162"/>
            <a:ext cx="2030416" cy="1661958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4" name="Picture 21" descr="Pasta_base_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052306" y="977660"/>
            <a:ext cx="1841674" cy="165907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5" name="Picture 5" descr="rana                                                          redondita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489977" y="219202"/>
            <a:ext cx="677863" cy="5429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23" descr="caldero                                                          con oro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1857374" y="1428750"/>
            <a:ext cx="428625" cy="31749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7" name="Picture 2" descr="http://media1.s-nbcnews.com/j/msnbc/Components/Photos/050414/050414_ephedra_hmed_1p.grid-6x2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6957139" y="2605765"/>
            <a:ext cx="2653003" cy="177754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8" name="Picture 75" descr="4_methylaminorex_basic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91022" y="3995803"/>
            <a:ext cx="2325360" cy="1874049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9" name="Picture 7" descr="vaporizador 1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322920" y="2605765"/>
            <a:ext cx="994446" cy="1772701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1" name="Picture 7" descr="C:\Users\Toshiba\Desktop\Captur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8777462" y="2622430"/>
            <a:ext cx="1067132" cy="1767796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22" name="Rectangle 76"/>
          <p:cNvSpPr/>
          <p:nvPr/>
        </p:nvSpPr>
        <p:spPr>
          <a:xfrm>
            <a:off x="8337233" y="4139767"/>
            <a:ext cx="879625" cy="253916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EFEDRINA </a:t>
            </a:r>
          </a:p>
        </p:txBody>
      </p:sp>
      <p:pic>
        <p:nvPicPr>
          <p:cNvPr id="23" name="Picture 4" descr="http://img.sadistic.pl/pics/97d3b0ed7af4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2513841" y="4765962"/>
            <a:ext cx="1827172" cy="1504636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24" name="Picture 6" descr="http://image.ec21.com/image/tigerfood/oimg_GC04727580_CA04927884/Desoxypipradrol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4295723" y="5906751"/>
            <a:ext cx="978627" cy="1210873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25" name="Rectangle 80"/>
          <p:cNvSpPr/>
          <p:nvPr/>
        </p:nvSpPr>
        <p:spPr>
          <a:xfrm>
            <a:off x="4336394" y="4375710"/>
            <a:ext cx="5499704" cy="1254189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5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SÍNDROME </a:t>
            </a:r>
            <a:r>
              <a:rPr lang="es-ES" sz="105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EXCESO DE CATECOLAMINAS: </a:t>
            </a:r>
            <a:r>
              <a:rPr lang="es-ES" sz="105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midriasis</a:t>
            </a:r>
            <a:r>
              <a:rPr lang="fr-FR" sz="105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fr-FR" sz="9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fr-FR" sz="9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fr-FR" sz="105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TA</a:t>
            </a:r>
            <a:r>
              <a:rPr lang="fr-FR" sz="105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FR, FC (</a:t>
            </a:r>
            <a:r>
              <a:rPr lang="es-ES" sz="105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arritmias</a:t>
            </a:r>
            <a:r>
              <a:rPr lang="fr-FR" sz="105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) y Tª, p</a:t>
            </a:r>
            <a:r>
              <a:rPr lang="es-ES" sz="105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sicosis paranoides, crisis ansiedad/pánico, agresividad, alucinaciones, catatonia y </a:t>
            </a:r>
            <a:r>
              <a:rPr lang="es-ES" sz="105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flashback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5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Perfil </a:t>
            </a:r>
            <a:r>
              <a:rPr lang="es-ES" sz="105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IA: </a:t>
            </a:r>
            <a:r>
              <a:rPr lang="es-ES" sz="105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convulsiones, arritmias cardiacas, IAM, AVC/HSA, HTA, isquemia intestinal, psicosis aguda, </a:t>
            </a:r>
            <a:r>
              <a:rPr lang="es-ES" sz="11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alucinaciones visuales y/o auditivas y/o táctiles (tener algún insecto sobre la piel), </a:t>
            </a:r>
            <a:r>
              <a:rPr lang="es-ES" sz="11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ideas delirantes de persecución, conducta violenta derivada de ideación paranoide. </a:t>
            </a:r>
            <a:r>
              <a:rPr lang="es-ES" sz="11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D/D: esquizofrenia</a:t>
            </a:r>
            <a:endParaRPr lang="ca-ES" sz="1100" b="1" i="0" u="none" strike="noStrike" kern="0" cap="none" spc="0" baseline="0" dirty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5" descr="rana                                                          redondita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8032087" y="225680"/>
            <a:ext cx="677863" cy="5429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Picture 5" descr="rana                                                          redondita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8562347" y="228525"/>
            <a:ext cx="677863" cy="5429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5" descr="rana                                                          redondita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9092607" y="220095"/>
            <a:ext cx="677863" cy="5429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3" name="Picture 8" descr="https://vice-images.vice.com/images/content-images/2015/03/18/etilfenidato-droga-estimulante-legal-multiples-aplicaciones-915-body-image-1426673373.jpg?resize=*:*&amp;output-quality=75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2513840" y="5886431"/>
            <a:ext cx="1812807" cy="1359292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34" name="Rectangle 74"/>
          <p:cNvSpPr/>
          <p:nvPr/>
        </p:nvSpPr>
        <p:spPr>
          <a:xfrm>
            <a:off x="2770019" y="7057302"/>
            <a:ext cx="1266032" cy="24622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ETILFENIDATO</a:t>
            </a:r>
            <a:endParaRPr lang="ca-ES" sz="1000" b="1" i="0" u="none" strike="noStrike" kern="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6" descr="http://www.aquinohayquienviva.es/wp-content/2011/04/sinlimites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>
            <a:off x="7653403" y="5629899"/>
            <a:ext cx="2166457" cy="163695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36" name="Picture 20" descr="http://mysave.in/v1/images/75236495025513077589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6369151" y="5629900"/>
            <a:ext cx="1465836" cy="1636956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37" name="Rectangle 74"/>
          <p:cNvSpPr/>
          <p:nvPr/>
        </p:nvSpPr>
        <p:spPr>
          <a:xfrm>
            <a:off x="7049754" y="7014892"/>
            <a:ext cx="1118086" cy="24622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MODAFINILO</a:t>
            </a:r>
            <a:endParaRPr lang="ca-ES" sz="1000" b="1" i="0" u="none" strike="noStrike" kern="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50"/>
          <p:cNvSpPr/>
          <p:nvPr/>
        </p:nvSpPr>
        <p:spPr>
          <a:xfrm>
            <a:off x="5053917" y="6225235"/>
            <a:ext cx="819456" cy="253916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50" b="1" i="1" u="none" strike="noStrike" kern="0" cap="none" spc="0" baseline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MISTER V</a:t>
            </a:r>
            <a:endParaRPr lang="ca-ES" sz="1050" b="1" i="1" u="none" strike="noStrike" kern="0" cap="none" spc="0" baseline="0">
              <a:solidFill>
                <a:srgbClr val="00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74"/>
          <p:cNvSpPr/>
          <p:nvPr/>
        </p:nvSpPr>
        <p:spPr>
          <a:xfrm>
            <a:off x="4280811" y="7037716"/>
            <a:ext cx="2068195" cy="246221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DESOXYPIPRADOL O 2-DPMP</a:t>
            </a:r>
            <a:endParaRPr lang="ca-ES" sz="1000" b="1" i="0" u="none" strike="noStrike" kern="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114 Rectángulo"/>
          <p:cNvSpPr/>
          <p:nvPr/>
        </p:nvSpPr>
        <p:spPr>
          <a:xfrm>
            <a:off x="4315626" y="5645140"/>
            <a:ext cx="3004348" cy="261610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lvl="0" algn="ctr" hangingPunct="0">
              <a:spcBef>
                <a:spcPts val="2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0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0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1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0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FÁRMACOS PIPERIDÍNICOS: </a:t>
            </a:r>
            <a:r>
              <a:rPr lang="es-ES" sz="10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VIDA LARGA</a:t>
            </a:r>
            <a:endParaRPr lang="ca-ES" sz="1000" b="1" i="0" u="none" strike="noStrike" kern="0" cap="none" spc="0" baseline="0" dirty="0">
              <a:solidFill>
                <a:srgbClr val="00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15" descr="herido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>
          <a:xfrm>
            <a:off x="3495120" y="1088085"/>
            <a:ext cx="697806" cy="5000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4" name="Picture 21" descr="politicas+sintoma-politicas+delirante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>
          <a:xfrm>
            <a:off x="8436795" y="1625346"/>
            <a:ext cx="1416121" cy="979831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45" name="Picture 1" descr="C:\Users\Toshiba\Pictures\PARA LAS CLASES\Violencia\violencia 2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>
          <a:xfrm>
            <a:off x="8494305" y="989161"/>
            <a:ext cx="1368886" cy="941676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4098" name="AutoShape 2" descr="https://pixabay.com/static/uploads/photo/2014/04/03/11/46/crown-312109_6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00" name="AutoShape 4" descr="https://pixabay.com/static/uploads/photo/2014/04/03/11/46/crown-312109_6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102" name="AutoShape 6" descr="Corona, Negro, Silueta, Símbolo, Aislados, Diseñ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7" name="Picture 1" descr="C:\Users\Taulí\Desktop\DROGAS MEDSCAP\Las manifestaciones físicas de 8 Abuso de Drogas18_files\fig2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339305" y="2638424"/>
            <a:ext cx="2001227" cy="13620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53" name="Picture 6" descr="drogas_009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>
          <a:xfrm>
            <a:off x="1812075" y="2606430"/>
            <a:ext cx="1616055" cy="136106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54" name="Picture 4" descr="http://uepa.com/r/c36995/p/album/201401151711311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>
          <a:xfrm>
            <a:off x="4344890" y="2605178"/>
            <a:ext cx="1961982" cy="1794832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55" name="Picture 6" descr="yaba-tablets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>
          <a:xfrm>
            <a:off x="191022" y="2610928"/>
            <a:ext cx="1850851" cy="1372349"/>
          </a:xfrm>
          <a:prstGeom prst="rect">
            <a:avLst/>
          </a:prstGeom>
          <a:solidFill>
            <a:srgbClr val="14235A"/>
          </a:solidFill>
          <a:ln w="12700" cap="flat">
            <a:solidFill>
              <a:srgbClr val="00FFFF"/>
            </a:solidFill>
            <a:prstDash val="solid"/>
            <a:miter/>
          </a:ln>
        </p:spPr>
      </p:pic>
      <p:sp>
        <p:nvSpPr>
          <p:cNvPr id="56" name="Rectangle 52"/>
          <p:cNvSpPr/>
          <p:nvPr/>
        </p:nvSpPr>
        <p:spPr>
          <a:xfrm>
            <a:off x="4420889" y="4063192"/>
            <a:ext cx="926857" cy="24622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1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METH </a:t>
            </a:r>
            <a:r>
              <a:rPr lang="es-ES" sz="1000" b="1" i="1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AZUL</a:t>
            </a:r>
            <a:endParaRPr lang="ca-ES" sz="1000" b="1" i="1" u="none" strike="noStrike" kern="0" cap="none" spc="0" baseline="0" dirty="0">
              <a:solidFill>
                <a:srgbClr val="00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77"/>
          <p:cNvSpPr/>
          <p:nvPr/>
        </p:nvSpPr>
        <p:spPr>
          <a:xfrm>
            <a:off x="1204740" y="3724862"/>
            <a:ext cx="821059" cy="253916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5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ANFETAS</a:t>
            </a:r>
            <a:endParaRPr lang="ca-ES" sz="1050" b="1" i="0" u="none" strike="noStrike" kern="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76"/>
          <p:cNvSpPr/>
          <p:nvPr/>
        </p:nvSpPr>
        <p:spPr>
          <a:xfrm>
            <a:off x="2780178" y="3729237"/>
            <a:ext cx="1307134" cy="24622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METANFETAMINA</a:t>
            </a:r>
          </a:p>
        </p:txBody>
      </p:sp>
      <p:sp>
        <p:nvSpPr>
          <p:cNvPr id="60" name="Rectangle 50"/>
          <p:cNvSpPr/>
          <p:nvPr/>
        </p:nvSpPr>
        <p:spPr>
          <a:xfrm>
            <a:off x="3962897" y="3349730"/>
            <a:ext cx="691165" cy="184666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algn="ctr" hangingPunct="0">
              <a:spcBef>
                <a:spcPts val="2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600" b="1" i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ICES, HIELO</a:t>
            </a:r>
            <a:endParaRPr lang="ca-ES" sz="600" b="1" u="none" strike="noStrike" kern="0" cap="none" spc="0" baseline="0" dirty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Picture 10" descr="LARGE%20PHOTOS_CHRYSTAL%20METH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>
          <a:xfrm>
            <a:off x="2060928" y="2616431"/>
            <a:ext cx="585695" cy="553711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4099" name="Picture 3" descr="http://static.batanga.com/sites/default/files/styles/full/public/curiosidades.batanga.com/files/Que-es-la-metanfetamina-2.jpg?itok=W4bqh3yV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2655299" y="2606008"/>
            <a:ext cx="786544" cy="578981"/>
          </a:xfrm>
          <a:prstGeom prst="rect">
            <a:avLst/>
          </a:prstGeom>
          <a:noFill/>
          <a:ln w="12700">
            <a:solidFill>
              <a:srgbClr val="00FFFF"/>
            </a:solidFill>
          </a:ln>
        </p:spPr>
      </p:pic>
      <p:sp>
        <p:nvSpPr>
          <p:cNvPr id="63" name="62 Rectángulo"/>
          <p:cNvSpPr/>
          <p:nvPr/>
        </p:nvSpPr>
        <p:spPr>
          <a:xfrm>
            <a:off x="6247089" y="4205255"/>
            <a:ext cx="1118215" cy="184666"/>
          </a:xfrm>
          <a:prstGeom prst="rect">
            <a:avLst/>
          </a:prstGeom>
          <a:solidFill>
            <a:schemeClr val="tx1"/>
          </a:solidFill>
          <a:ln w="12700"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r>
              <a:rPr lang="es-ES" sz="600" b="1" i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SHABÚ = </a:t>
            </a:r>
            <a:r>
              <a:rPr lang="es-ES" sz="6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CLORHIDRATO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64" name="Rectangle 52"/>
          <p:cNvSpPr/>
          <p:nvPr/>
        </p:nvSpPr>
        <p:spPr>
          <a:xfrm>
            <a:off x="2499851" y="3998440"/>
            <a:ext cx="1838785" cy="938719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1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4-MAR o 4-MAX  o EUPHORIA o ICE o EU4EA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≈ METH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VIDA LARGA (12-16 h)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SE VENDE COMO MDPV</a:t>
            </a:r>
            <a:endParaRPr lang="ca-ES" sz="10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9" descr="C:\Users\Toshiba\Documents\PROTOCOLOS-SESIONES-GUÍAS-CASOS\TOXICOLOGÍA CLÍNICA\DROGAS DE ABUSO\TIPOS DROGAS DE ABUSO\Cocaína\Fotos cocaína\Captura2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>
          <a:xfrm>
            <a:off x="5350198" y="977662"/>
            <a:ext cx="3172698" cy="1608866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66" name="Picture 32" descr="cocaina_bolivia2 cristale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>
          <a:xfrm>
            <a:off x="5367372" y="977660"/>
            <a:ext cx="1638303" cy="163025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67" name="Rectangle 23"/>
          <p:cNvSpPr/>
          <p:nvPr/>
        </p:nvSpPr>
        <p:spPr>
          <a:xfrm flipH="1">
            <a:off x="3771275" y="2401174"/>
            <a:ext cx="1910334" cy="215444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800" b="1" i="1" u="none" strike="noStrike" kern="120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PACO: </a:t>
            </a:r>
            <a:r>
              <a:rPr lang="es-ES" sz="800" b="1" i="0" u="none" strike="noStrike" kern="120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PASTA BASE + FÁRMACOS</a:t>
            </a:r>
          </a:p>
        </p:txBody>
      </p:sp>
      <p:sp>
        <p:nvSpPr>
          <p:cNvPr id="68" name="Rectangle 19"/>
          <p:cNvSpPr/>
          <p:nvPr/>
        </p:nvSpPr>
        <p:spPr>
          <a:xfrm>
            <a:off x="185742" y="652467"/>
            <a:ext cx="7275660" cy="338554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algn="ctr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COCAÍNA</a:t>
            </a: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₪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ANFETAMINAS 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META</a:t>
            </a: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EFEDRINA</a:t>
            </a: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₪</a:t>
            </a:r>
            <a:r>
              <a:rPr lang="es-ES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PIPERIDÍNICOS</a:t>
            </a:r>
            <a:endParaRPr lang="ca-ES" sz="2000" b="1" i="0" u="none" strike="noStrike" kern="0" cap="none" spc="0" baseline="0" dirty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Rectangle 77"/>
          <p:cNvSpPr/>
          <p:nvPr/>
        </p:nvSpPr>
        <p:spPr>
          <a:xfrm>
            <a:off x="582338" y="5597907"/>
            <a:ext cx="1584087" cy="253916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5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4-METHYLAMINOREX</a:t>
            </a:r>
            <a:endParaRPr lang="ca-ES" sz="1050" b="1" i="0" u="none" strike="noStrike" kern="0" cap="none" spc="0" baseline="0" dirty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 txBox="1"/>
          <p:nvPr/>
        </p:nvSpPr>
        <p:spPr>
          <a:xfrm>
            <a:off x="7372350" y="6248396"/>
            <a:ext cx="2143125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E19A61-36B4-47CB-9C5C-F5034973A0CD}" type="slidenum">
              <a:rPr/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5</a:t>
            </a:fld>
            <a:endParaRPr lang="en-US" sz="1400" b="0" i="0" u="none" strike="noStrike" kern="1200" cap="none" spc="0" baseline="0">
              <a:solidFill>
                <a:srgbClr val="FFFF00"/>
              </a:solidFill>
              <a:uFillTx/>
              <a:latin typeface="Times New Roman" pitchFamily="18"/>
            </a:endParaRPr>
          </a:p>
        </p:txBody>
      </p:sp>
      <p:sp>
        <p:nvSpPr>
          <p:cNvPr id="3" name="36 Rectángulo"/>
          <p:cNvSpPr/>
          <p:nvPr/>
        </p:nvSpPr>
        <p:spPr>
          <a:xfrm>
            <a:off x="174622" y="765179"/>
            <a:ext cx="9110057" cy="1056700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lvl="0" indent="-34290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Estimulantes</a:t>
            </a:r>
            <a:r>
              <a:rPr lang="es-ES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tipo </a:t>
            </a:r>
            <a:r>
              <a:rPr lang="es-ES" b="1" i="0" u="none" strike="noStrike" kern="0" cap="none" spc="0" baseline="0" dirty="0" err="1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anfetamínicos</a:t>
            </a:r>
            <a:r>
              <a:rPr lang="es-ES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alucinógenos</a:t>
            </a:r>
            <a:r>
              <a:rPr lang="es-ES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tipo </a:t>
            </a:r>
            <a:r>
              <a:rPr lang="es-ES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mescalina </a:t>
            </a:r>
          </a:p>
          <a:p>
            <a:pPr marL="342900" lvl="0" indent="-342900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Nuevas </a:t>
            </a:r>
            <a:r>
              <a:rPr lang="es-ES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sustancias en el mercado todos los días para </a:t>
            </a:r>
            <a:r>
              <a:rPr lang="es-ES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sustituir ilegalizadas,</a:t>
            </a:r>
          </a:p>
          <a:p>
            <a:pPr marL="342900" marR="0" lvl="0" indent="-34290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desabastecimiento del mercado o buscar nuevas expectativas</a:t>
            </a:r>
          </a:p>
        </p:txBody>
      </p:sp>
      <p:pic>
        <p:nvPicPr>
          <p:cNvPr id="4" name="Picture 42" descr="corona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866863" y="359670"/>
            <a:ext cx="884233" cy="78581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4" descr="C:\Users\Toshiba\Desktop\RETORNO MDM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95803" y="1906588"/>
            <a:ext cx="5348289" cy="5262884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6" name="AutoShape 9" descr="Resultat d'imatges de feniletilamina"/>
          <p:cNvSpPr/>
          <p:nvPr/>
        </p:nvSpPr>
        <p:spPr>
          <a:xfrm>
            <a:off x="5164138" y="-14446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0" cap="none" spc="0" baseline="0">
              <a:solidFill>
                <a:srgbClr val="FFFF99"/>
              </a:solidFill>
              <a:uFillTx/>
              <a:latin typeface="Verdana" pitchFamily="34"/>
            </a:endParaRPr>
          </a:p>
        </p:txBody>
      </p:sp>
      <p:sp>
        <p:nvSpPr>
          <p:cNvPr id="7" name="AutoShape 11" descr="Resultat d'imatges de feniletilamina"/>
          <p:cNvSpPr/>
          <p:nvPr/>
        </p:nvSpPr>
        <p:spPr>
          <a:xfrm>
            <a:off x="5164138" y="-14446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0" cap="none" spc="0" baseline="0">
              <a:solidFill>
                <a:srgbClr val="FFFF99"/>
              </a:solidFill>
              <a:uFillTx/>
              <a:latin typeface="Verdana" pitchFamily="34"/>
            </a:endParaRPr>
          </a:p>
        </p:txBody>
      </p:sp>
      <p:pic>
        <p:nvPicPr>
          <p:cNvPr id="8" name="Picture 13" descr="http://nortesalud.com/wp-content/uploads/2015/02/Post22_Feniletilamina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01972" y="1906588"/>
            <a:ext cx="4230691" cy="250030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9" name="Picture 15" descr="http://independientesdigital.files.wordpress.com/2013/10/extasis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6498" y="4560570"/>
            <a:ext cx="3526310" cy="260890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10" name="Rectangle 6"/>
          <p:cNvSpPr/>
          <p:nvPr/>
        </p:nvSpPr>
        <p:spPr>
          <a:xfrm>
            <a:off x="522049" y="293477"/>
            <a:ext cx="8308974" cy="338554"/>
          </a:xfrm>
          <a:prstGeom prst="rect">
            <a:avLst/>
          </a:prstGeom>
          <a:solidFill>
            <a:srgbClr val="000000"/>
          </a:solidFill>
          <a:ln w="12700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 dirty="0">
                <a:solidFill>
                  <a:srgbClr val="00FF00"/>
                </a:solidFill>
                <a:uFillTx/>
                <a:latin typeface="Verdana" pitchFamily="34"/>
              </a:rPr>
              <a:t>PSICOESTIMULANTES SIMPATICOMIMÉTICOS 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Verdana" pitchFamily="34"/>
              </a:rPr>
              <a:t>TIPO 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Verdana" pitchFamily="34"/>
              </a:rPr>
              <a:t>FENILETILAMINAS</a:t>
            </a:r>
            <a:endParaRPr lang="ca-ES" sz="1600" b="1" i="0" u="none" strike="noStrike" kern="0" cap="none" spc="0" baseline="0" dirty="0">
              <a:solidFill>
                <a:srgbClr val="FFFF00"/>
              </a:solidFill>
              <a:uFillTx/>
              <a:latin typeface="Verdana" pitchFamily="34"/>
            </a:endParaRPr>
          </a:p>
        </p:txBody>
      </p:sp>
      <p:grpSp>
        <p:nvGrpSpPr>
          <p:cNvPr id="11" name="Grupo 12"/>
          <p:cNvGrpSpPr/>
          <p:nvPr/>
        </p:nvGrpSpPr>
        <p:grpSpPr>
          <a:xfrm>
            <a:off x="4432654" y="1786252"/>
            <a:ext cx="3428506" cy="592979"/>
            <a:chOff x="4432654" y="1786252"/>
            <a:chExt cx="3428506" cy="592979"/>
          </a:xfrm>
        </p:grpSpPr>
        <p:sp>
          <p:nvSpPr>
            <p:cNvPr id="12" name="Elipse 29"/>
            <p:cNvSpPr/>
            <p:nvPr/>
          </p:nvSpPr>
          <p:spPr>
            <a:xfrm>
              <a:off x="4432654" y="1786252"/>
              <a:ext cx="1719894" cy="408307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76196" cap="flat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3" name="Rectángulo 11"/>
            <p:cNvSpPr/>
            <p:nvPr/>
          </p:nvSpPr>
          <p:spPr>
            <a:xfrm>
              <a:off x="7169947" y="2009896"/>
              <a:ext cx="691213" cy="369335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342900" marR="0" lvl="0" indent="-342900" algn="l" defTabSz="914400" rtl="0" fontAlgn="auto" hangingPunct="0">
                <a:lnSpc>
                  <a:spcPct val="100000"/>
                </a:lnSpc>
                <a:spcBef>
                  <a:spcPts val="4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800" b="1" i="0" u="none" strike="noStrike" kern="0" cap="none" spc="0" baseline="0">
                  <a:solidFill>
                    <a:srgbClr val="000000"/>
                  </a:solidFill>
                  <a:uFillTx/>
                  <a:latin typeface="Verdana" pitchFamily="34"/>
                </a:rPr>
                <a:t>2CB</a:t>
              </a:r>
            </a:p>
          </p:txBody>
        </p:sp>
      </p:grpSp>
      <p:grpSp>
        <p:nvGrpSpPr>
          <p:cNvPr id="14" name="Group 11"/>
          <p:cNvGrpSpPr/>
          <p:nvPr/>
        </p:nvGrpSpPr>
        <p:grpSpPr>
          <a:xfrm>
            <a:off x="6917635" y="2795222"/>
            <a:ext cx="2833461" cy="569694"/>
            <a:chOff x="7098980" y="4195760"/>
            <a:chExt cx="1735138" cy="295278"/>
          </a:xfrm>
        </p:grpSpPr>
        <p:pic>
          <p:nvPicPr>
            <p:cNvPr id="15" name="Picture 4" descr="bounce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7098980" y="4195760"/>
              <a:ext cx="295278" cy="29527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6" name="Picture 5" descr="bounce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7386322" y="4195760"/>
              <a:ext cx="295278" cy="29527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7" name="Picture 6" descr="bounce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7675245" y="4195760"/>
              <a:ext cx="295278" cy="29527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8" name="Picture 7" descr="bounce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7962586" y="4195760"/>
              <a:ext cx="295278" cy="29527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Picture 8" descr="bounce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8251509" y="4195760"/>
              <a:ext cx="295278" cy="295278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0" name="Picture 9" descr="bounce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8538840" y="4195760"/>
              <a:ext cx="295278" cy="295278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21" name="Elipse 20"/>
          <p:cNvSpPr/>
          <p:nvPr/>
        </p:nvSpPr>
        <p:spPr>
          <a:xfrm>
            <a:off x="138832" y="2379231"/>
            <a:ext cx="1524000" cy="2235480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-274320" y="0"/>
            <a:ext cx="184151" cy="46196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400" b="0" i="0" u="none" strike="noStrike" kern="1200" cap="none" spc="0" baseline="0">
              <a:solidFill>
                <a:srgbClr val="FFFF00"/>
              </a:solidFill>
              <a:uFillTx/>
              <a:latin typeface="Times New Roman" pitchFamily="18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-274320" y="1296984"/>
            <a:ext cx="184151" cy="369883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1" i="0" u="none" strike="noStrike" kern="0" cap="none" spc="0" baseline="0">
              <a:solidFill>
                <a:srgbClr val="FFFF99"/>
              </a:solidFill>
              <a:uFillTx/>
              <a:latin typeface="Verdana" pitchFamily="34"/>
            </a:endParaRPr>
          </a:p>
        </p:txBody>
      </p:sp>
      <p:sp>
        <p:nvSpPr>
          <p:cNvPr id="4" name="Rectangle 9"/>
          <p:cNvSpPr/>
          <p:nvPr/>
        </p:nvSpPr>
        <p:spPr>
          <a:xfrm>
            <a:off x="1348681" y="235433"/>
            <a:ext cx="5499794" cy="634017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 dirty="0">
                <a:solidFill>
                  <a:srgbClr val="00FF00"/>
                </a:solidFill>
                <a:uFillTx/>
                <a:latin typeface="Verdana" pitchFamily="34"/>
              </a:rPr>
              <a:t>FENETILAMINAS</a:t>
            </a:r>
            <a:r>
              <a:rPr lang="es-ES" sz="1600" b="1" i="0" u="none" strike="noStrike" kern="0" cap="none" spc="0" baseline="0" dirty="0">
                <a:solidFill>
                  <a:srgbClr val="00FFFF"/>
                </a:solidFill>
                <a:uFillTx/>
                <a:latin typeface="Verdana" pitchFamily="34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00FF00"/>
                </a:solidFill>
                <a:uFillTx/>
                <a:latin typeface="Verdana" pitchFamily="34"/>
              </a:rPr>
              <a:t>LARGA DURACIÓN (14-72 h) 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 dirty="0">
                <a:solidFill>
                  <a:srgbClr val="FF6699"/>
                </a:solidFill>
                <a:uFillTx/>
                <a:latin typeface="Verdana" pitchFamily="34"/>
              </a:rPr>
              <a:t>   </a:t>
            </a:r>
            <a:r>
              <a:rPr lang="es-ES" sz="1600" b="1" i="0" u="none" strike="noStrike" kern="0" cap="none" spc="0" baseline="0" dirty="0">
                <a:solidFill>
                  <a:srgbClr val="00FFFF"/>
                </a:solidFill>
                <a:uFillTx/>
                <a:latin typeface="Verdana" pitchFamily="34"/>
              </a:rPr>
              <a:t>MÁS PSICODÉLICAS QUE ENTACTÓGENAS </a:t>
            </a:r>
          </a:p>
        </p:txBody>
      </p:sp>
      <p:pic>
        <p:nvPicPr>
          <p:cNvPr id="5" name="Picture 10" descr="pie 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12372" y="1624010"/>
            <a:ext cx="1176339" cy="200025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6" name="Picture 7" descr="dom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97180" y="2624135"/>
            <a:ext cx="1714500" cy="992188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7" name="Picture 11" descr="DOM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940872" y="5767385"/>
            <a:ext cx="785807" cy="720720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pic>
        <p:nvPicPr>
          <p:cNvPr id="8" name="Picture 34" descr="33EF274E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023049" y="1624010"/>
            <a:ext cx="1489072" cy="1000125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graphicFrame>
        <p:nvGraphicFramePr>
          <p:cNvPr id="9" name="Object 38"/>
          <p:cNvGraphicFramePr>
            <a:graphicFrameLocks noChangeAspect="1"/>
          </p:cNvGraphicFramePr>
          <p:nvPr/>
        </p:nvGraphicFramePr>
        <p:xfrm>
          <a:off x="4154805" y="2624135"/>
          <a:ext cx="1285875" cy="1000125"/>
        </p:xfrm>
        <a:graphic>
          <a:graphicData uri="http://schemas.openxmlformats.org/presentationml/2006/ole">
            <p:oleObj spid="_x0000_s1098" r:id="rId7" imgW="6095238" imgH="4571429" progId="">
              <p:embed/>
            </p:oleObj>
          </a:graphicData>
        </a:graphic>
      </p:graphicFrame>
      <p:pic>
        <p:nvPicPr>
          <p:cNvPr id="10" name="Picture 33" descr="bd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011680" y="2624135"/>
            <a:ext cx="1323978" cy="1000125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1" name="Picture 40" descr="1135257296205">
            <a:hlinkClick r:id="rId9"/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3226122" y="2624135"/>
            <a:ext cx="928682" cy="993779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2" name="Picture 44" descr="bromo_dragonfly_product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297180" y="1624010"/>
            <a:ext cx="785817" cy="985842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3" name="Picture 26" descr="ABD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868805" y="1624010"/>
            <a:ext cx="942975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4" name="Picture 42" descr="bromo_dragonfly_powder__i2005e1669_disp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1082997" y="1624010"/>
            <a:ext cx="758823" cy="1000125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5" name="Picture 8" descr="Bild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369372" y="1624010"/>
            <a:ext cx="1257300" cy="200025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graphicFrame>
        <p:nvGraphicFramePr>
          <p:cNvPr id="16" name="Object 32"/>
          <p:cNvGraphicFramePr>
            <a:graphicFrameLocks noChangeAspect="1"/>
          </p:cNvGraphicFramePr>
          <p:nvPr/>
        </p:nvGraphicFramePr>
        <p:xfrm>
          <a:off x="2762566" y="1624010"/>
          <a:ext cx="1260482" cy="1000125"/>
        </p:xfrm>
        <a:graphic>
          <a:graphicData uri="http://schemas.openxmlformats.org/presentationml/2006/ole">
            <p:oleObj spid="_x0000_s1099" r:id="rId15" imgW="3333333" imgH="2505425" progId="">
              <p:embed/>
            </p:oleObj>
          </a:graphicData>
        </a:graphic>
      </p:graphicFrame>
      <p:sp>
        <p:nvSpPr>
          <p:cNvPr id="17" name="Rectangle 54"/>
          <p:cNvSpPr/>
          <p:nvPr/>
        </p:nvSpPr>
        <p:spPr>
          <a:xfrm>
            <a:off x="1725930" y="2409828"/>
            <a:ext cx="2311402" cy="254002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00" b="1" i="0" u="none" strike="noStrike" kern="0" cap="none" spc="0" baseline="0">
                <a:solidFill>
                  <a:srgbClr val="00FFFF"/>
                </a:solidFill>
                <a:uFillTx/>
                <a:latin typeface="Verdana" pitchFamily="34"/>
              </a:rPr>
              <a:t>SOBREDOSIS INVOLUNTARIA</a:t>
            </a:r>
            <a:endParaRPr lang="ca-ES" sz="1000" b="1" i="0" u="none" strike="noStrike" kern="0" cap="none" spc="0" baseline="0">
              <a:solidFill>
                <a:srgbClr val="00FFFF"/>
              </a:solidFill>
              <a:uFillTx/>
              <a:latin typeface="Verdana" pitchFamily="34"/>
            </a:endParaRPr>
          </a:p>
        </p:txBody>
      </p:sp>
      <p:sp>
        <p:nvSpPr>
          <p:cNvPr id="18" name="Rectangle 28"/>
          <p:cNvSpPr/>
          <p:nvPr/>
        </p:nvSpPr>
        <p:spPr>
          <a:xfrm>
            <a:off x="1011555" y="2409828"/>
            <a:ext cx="731840" cy="254002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a-ES" sz="1000" b="1" i="0" u="none" strike="noStrike" kern="0" cap="none" spc="0" baseline="0">
                <a:solidFill>
                  <a:srgbClr val="00FFFF"/>
                </a:solidFill>
                <a:uFillTx/>
                <a:latin typeface="Verdana" pitchFamily="34"/>
              </a:rPr>
              <a:t>350 µg </a:t>
            </a:r>
          </a:p>
        </p:txBody>
      </p:sp>
      <p:sp>
        <p:nvSpPr>
          <p:cNvPr id="19" name="Rectangle 35"/>
          <p:cNvSpPr/>
          <p:nvPr/>
        </p:nvSpPr>
        <p:spPr>
          <a:xfrm>
            <a:off x="297180" y="981078"/>
            <a:ext cx="7405698" cy="623248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hangingPunct="0">
              <a:spcBef>
                <a:spcPts val="3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ca-ES" sz="1400" b="1" i="0" u="none" strike="noStrike" kern="0" cap="none" spc="0" baseline="0" dirty="0" smtClean="0">
                <a:solidFill>
                  <a:srgbClr val="FFFF99"/>
                </a:solidFill>
                <a:uFillTx/>
                <a:latin typeface="Verdana" pitchFamily="34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Verdana" pitchFamily="34"/>
              </a:rPr>
              <a:t>BROMO-DRAGONFLY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Verdana" pitchFamily="34"/>
              </a:rPr>
              <a:t>= </a:t>
            </a:r>
            <a:r>
              <a:rPr lang="es-ES" sz="1400" b="1" i="1" u="none" strike="noStrike" kern="0" cap="none" spc="0" baseline="0" dirty="0" smtClean="0">
                <a:solidFill>
                  <a:srgbClr val="00FF00"/>
                </a:solidFill>
                <a:uFillTx/>
                <a:latin typeface="Verdana" pitchFamily="34"/>
              </a:rPr>
              <a:t>LIBÉLULA </a:t>
            </a: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1" u="none" strike="noStrike" kern="0" cap="none" spc="0" baseline="0" dirty="0" smtClean="0">
                <a:solidFill>
                  <a:srgbClr val="00FF00"/>
                </a:solidFill>
                <a:uFillTx/>
                <a:latin typeface="Verdana" pitchFamily="34"/>
              </a:rPr>
              <a:t> </a:t>
            </a:r>
            <a:r>
              <a:rPr lang="ca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Verdana" pitchFamily="34"/>
              </a:rPr>
              <a:t>DOM 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Verdana" pitchFamily="34"/>
              </a:rPr>
              <a:t>≈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Verdana" pitchFamily="34"/>
              </a:rPr>
              <a:t> </a:t>
            </a:r>
            <a:r>
              <a:rPr lang="ca-ES" sz="1400" b="1" i="0" u="none" strike="noStrike" kern="0" cap="none" spc="0" baseline="0" dirty="0" smtClean="0">
                <a:solidFill>
                  <a:srgbClr val="00FF00"/>
                </a:solidFill>
                <a:uFillTx/>
                <a:latin typeface="Verdana" pitchFamily="34"/>
              </a:rPr>
              <a:t>2C-T-2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Tahoma" pitchFamily="34"/>
              </a:rPr>
              <a:t>DOB</a:t>
            </a:r>
            <a:r>
              <a:rPr lang="ca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Tahoma" pitchFamily="34"/>
              </a:rPr>
              <a:t> </a:t>
            </a:r>
            <a:endParaRPr lang="ca-ES" sz="1400" b="1" i="0" u="none" strike="noStrike" kern="0" cap="none" spc="0" baseline="0" dirty="0">
              <a:solidFill>
                <a:srgbClr val="00FFFF"/>
              </a:solidFill>
              <a:uFillTx/>
              <a:latin typeface="Tahoma" pitchFamily="34"/>
            </a:endParaRPr>
          </a:p>
          <a:p>
            <a:pPr lvl="0" hangingPunct="0">
              <a:spcBef>
                <a:spcPts val="3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Tahoma" pitchFamily="34"/>
              </a:rPr>
              <a:t>DOB-DRAGONFLY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itchFamily="34"/>
                <a:cs typeface="Arial" pitchFamily="34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Tahoma" pitchFamily="34"/>
              </a:rPr>
              <a:t>DOI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Tahoma" pitchFamily="34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Calibri"/>
              </a:rPr>
              <a:t>≈</a:t>
            </a:r>
            <a:r>
              <a:rPr lang="es-ES" sz="1000" b="1" i="0" u="none" strike="noStrike" kern="0" cap="none" spc="0" baseline="0" dirty="0">
                <a:solidFill>
                  <a:srgbClr val="00FFFF"/>
                </a:solidFill>
                <a:uFillTx/>
                <a:latin typeface="Tahoma" pitchFamily="34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Tahoma" pitchFamily="34"/>
              </a:rPr>
              <a:t>DOB/2CI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Tahoma" pitchFamily="34"/>
              </a:rPr>
              <a:t>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Tahoma" pitchFamily="34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Tahoma" pitchFamily="34"/>
              </a:rPr>
              <a:t>DOET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Calibri"/>
              </a:rPr>
              <a:t>≈</a:t>
            </a:r>
            <a:r>
              <a:rPr lang="es-ES" sz="1000" b="1" i="0" u="none" strike="noStrike" kern="0" cap="none" spc="0" baseline="0" dirty="0">
                <a:solidFill>
                  <a:srgbClr val="00FFFF"/>
                </a:solidFill>
                <a:uFillTx/>
                <a:latin typeface="Tahoma" pitchFamily="34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Tahoma" pitchFamily="34"/>
              </a:rPr>
              <a:t>DOM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Tahoma" pitchFamily="34"/>
              </a:rPr>
              <a:t> </a:t>
            </a:r>
            <a:r>
              <a:rPr lang="hy-AM" sz="16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Tahoma" pitchFamily="34"/>
              </a:rPr>
              <a:t>DOC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Tahoma" pitchFamily="34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Calibri"/>
              </a:rPr>
              <a:t>≈</a:t>
            </a:r>
            <a:r>
              <a:rPr lang="es-ES" sz="1000" b="1" i="0" u="none" strike="noStrike" kern="0" cap="none" spc="0" baseline="0" dirty="0">
                <a:solidFill>
                  <a:srgbClr val="00FFFF"/>
                </a:solidFill>
                <a:uFillTx/>
                <a:latin typeface="Tahoma" pitchFamily="34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Tahoma" pitchFamily="34"/>
              </a:rPr>
              <a:t>DOB/DOI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Tahoma" pitchFamily="34"/>
              </a:rPr>
              <a:t>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ca-ES" sz="1600" b="1" i="0" u="none" strike="noStrike" kern="0" cap="none" spc="0" baseline="0" dirty="0" smtClean="0">
                <a:solidFill>
                  <a:srgbClr val="00FF00"/>
                </a:solidFill>
                <a:uFillTx/>
                <a:latin typeface="Tahoma" pitchFamily="34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Tahoma" pitchFamily="34"/>
              </a:rPr>
              <a:t>PMA</a:t>
            </a:r>
            <a:endParaRPr lang="es-ES" sz="1000" b="1" i="0" u="none" strike="noStrike" kern="0" cap="none" spc="0" baseline="0" dirty="0">
              <a:solidFill>
                <a:srgbClr val="00FFFF"/>
              </a:solidFill>
              <a:uFillTx/>
              <a:latin typeface="Verdana" pitchFamily="34"/>
            </a:endParaRPr>
          </a:p>
        </p:txBody>
      </p:sp>
      <p:pic>
        <p:nvPicPr>
          <p:cNvPr id="20" name="Picture 8" descr="mano 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5440680" y="1624010"/>
            <a:ext cx="928692" cy="2012951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1" name="Picture 34" descr="DOB1 300 m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297180" y="3624260"/>
            <a:ext cx="3000375" cy="1128717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pic>
        <p:nvPicPr>
          <p:cNvPr id="22" name="Picture 35" descr="DOB2 2333 m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>
            <a:off x="1297305" y="3624260"/>
            <a:ext cx="3214692" cy="1143000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pic>
        <p:nvPicPr>
          <p:cNvPr id="23" name="Picture 71" descr="dob_blotter1[1]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2297429" y="3624260"/>
            <a:ext cx="1236661" cy="1143000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pic>
        <p:nvPicPr>
          <p:cNvPr id="24" name="Picture 80" descr="tn_Dob www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>
          <a:xfrm>
            <a:off x="3511872" y="3624260"/>
            <a:ext cx="1089022" cy="114300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5" name="Picture 49" descr="C:\Users\Toshiba\Desktop\dob_blotter__i2005e1710_disp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>
          <a:xfrm>
            <a:off x="4583429" y="3624260"/>
            <a:ext cx="1270001" cy="107156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26" name="Picture 85" descr="DOB_trip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>
          <a:xfrm>
            <a:off x="1583055" y="4695828"/>
            <a:ext cx="2881310" cy="107155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7" name="Picture 5" descr="PMA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>
          <a:xfrm>
            <a:off x="5797872" y="3624260"/>
            <a:ext cx="1143000" cy="1071567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pic>
        <p:nvPicPr>
          <p:cNvPr id="28" name="Picture 6" descr="xtc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>
          <a:xfrm>
            <a:off x="4440555" y="4695828"/>
            <a:ext cx="1465261" cy="107155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9" name="Picture 39" descr="C:\Users\Toshiba\Documents\TOXICOLOGÍA CLÍNICA\DROGAS DE ABUSO\TIPOS DROGAS DE ABUSO\LSD\LSD\Sellos\800px-AciD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>
          <a:xfrm>
            <a:off x="6797997" y="3624260"/>
            <a:ext cx="985842" cy="107156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30" name="Picture 7" descr="bromo_dragonfly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>
          <a:xfrm>
            <a:off x="297180" y="4767260"/>
            <a:ext cx="1362071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1" name="Picture 15" descr="C:\Users\Toshiba\Desktop\pitufo_2[1]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>
          <a:xfrm>
            <a:off x="7796548" y="402956"/>
            <a:ext cx="1067754" cy="11049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Picture 5" descr="doc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>
          <a:xfrm>
            <a:off x="297180" y="5767385"/>
            <a:ext cx="674690" cy="71437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3" name="Picture 8" descr="stp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>
          <a:xfrm>
            <a:off x="7702878" y="3624260"/>
            <a:ext cx="2124068" cy="135731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4" name="Picture 6" descr="doi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>
          <a:xfrm>
            <a:off x="5797872" y="4695828"/>
            <a:ext cx="1250954" cy="107155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5" name="Picture 8" descr="warnung%20haifisch1XTC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>
          <a:xfrm>
            <a:off x="940122" y="5767385"/>
            <a:ext cx="808036" cy="714375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pic>
        <p:nvPicPr>
          <p:cNvPr id="36" name="Picture 48" descr="extasi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>
          <a:xfrm>
            <a:off x="6940872" y="4695828"/>
            <a:ext cx="771525" cy="107155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37" name="Picture 54" descr="C:\Users\Toshiba\Desktop\pma-416286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>
          <a:xfrm>
            <a:off x="1725930" y="5767385"/>
            <a:ext cx="785817" cy="714375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38" name="Picture 10" descr="PMAdea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>
          <a:xfrm>
            <a:off x="2511747" y="5767385"/>
            <a:ext cx="1000125" cy="71437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9" name="Picture 84" descr="dob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>
          <a:xfrm>
            <a:off x="3511872" y="5767385"/>
            <a:ext cx="950911" cy="71437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0" name="Picture 13" descr="PMA4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>
          <a:xfrm>
            <a:off x="4440555" y="5767385"/>
            <a:ext cx="785817" cy="714375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pic>
        <p:nvPicPr>
          <p:cNvPr id="41" name="Picture 7" descr="warnung%20Formel%201 XTC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>
          <a:xfrm>
            <a:off x="5226372" y="5767385"/>
            <a:ext cx="1000125" cy="714375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pic>
        <p:nvPicPr>
          <p:cNvPr id="42" name="Picture 4" descr="PMA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6226497" y="5767385"/>
            <a:ext cx="712783" cy="714375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sp>
        <p:nvSpPr>
          <p:cNvPr id="43" name="62 Rectángulo"/>
          <p:cNvSpPr/>
          <p:nvPr/>
        </p:nvSpPr>
        <p:spPr>
          <a:xfrm>
            <a:off x="7583804" y="4971409"/>
            <a:ext cx="2243132" cy="200052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700" b="1" i="1" u="none" strike="noStrike" kern="0" cap="none" spc="0" baseline="0">
                <a:solidFill>
                  <a:srgbClr val="00FFFF"/>
                </a:solidFill>
                <a:uFillTx/>
                <a:latin typeface="Verdana" pitchFamily="34"/>
              </a:rPr>
              <a:t>STP</a:t>
            </a:r>
            <a:r>
              <a:rPr lang="es-ES" sz="700" b="1" i="0" u="none" strike="noStrike" kern="0" cap="none" spc="0" baseline="0">
                <a:solidFill>
                  <a:srgbClr val="00FFFF"/>
                </a:solidFill>
                <a:uFillTx/>
                <a:latin typeface="Verdana" pitchFamily="34"/>
              </a:rPr>
              <a:t>: </a:t>
            </a:r>
            <a:r>
              <a:rPr lang="es-ES" sz="700" b="1" i="1" u="none" strike="noStrike" kern="0" cap="none" spc="0" baseline="0">
                <a:solidFill>
                  <a:srgbClr val="00FFFF"/>
                </a:solidFill>
                <a:uFillTx/>
                <a:latin typeface="Verdana" pitchFamily="34"/>
              </a:rPr>
              <a:t>SERENIDAD, TRANQUILIDAD Y PAZ </a:t>
            </a:r>
          </a:p>
        </p:txBody>
      </p:sp>
      <p:sp>
        <p:nvSpPr>
          <p:cNvPr id="44" name="Rectangle 53"/>
          <p:cNvSpPr/>
          <p:nvPr/>
        </p:nvSpPr>
        <p:spPr>
          <a:xfrm>
            <a:off x="7798122" y="3695703"/>
            <a:ext cx="1416048" cy="23019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00" b="1" i="0" u="none" strike="noStrike" kern="0" cap="none" spc="0" baseline="0">
                <a:solidFill>
                  <a:srgbClr val="00FFFF"/>
                </a:solidFill>
                <a:uFillTx/>
                <a:latin typeface="Verdana" pitchFamily="34"/>
              </a:rPr>
              <a:t>MUY VISIONARIAS</a:t>
            </a:r>
            <a:endParaRPr lang="ca-ES" sz="900" b="1" i="0" u="none" strike="noStrike" kern="0" cap="none" spc="0" baseline="0">
              <a:solidFill>
                <a:srgbClr val="00FFFF"/>
              </a:solidFill>
              <a:uFillTx/>
              <a:latin typeface="Verdana" pitchFamily="34"/>
            </a:endParaRPr>
          </a:p>
        </p:txBody>
      </p:sp>
      <p:pic>
        <p:nvPicPr>
          <p:cNvPr id="45" name="Imagen 6" descr="r436257_209723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>
          <a:xfrm>
            <a:off x="8655372" y="1757357"/>
            <a:ext cx="1171575" cy="193833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6" name="Picture 5" descr="50cb1b66e3c3066f4ae7d4e48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>
          <a:xfrm>
            <a:off x="8655372" y="1624010"/>
            <a:ext cx="1185857" cy="92869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7" name="Imagen 5" descr="PMA a drug of abuse similar to ecstasy popular in the USA made in illegal laboratories &amp; widely distributed . stock photo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>
          <a:xfrm>
            <a:off x="4726304" y="2409828"/>
            <a:ext cx="785817" cy="52863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48" name="Rectangle 14"/>
          <p:cNvSpPr/>
          <p:nvPr/>
        </p:nvSpPr>
        <p:spPr>
          <a:xfrm>
            <a:off x="6155055" y="3052760"/>
            <a:ext cx="1785942" cy="230191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900" b="1" i="0" u="none" strike="noStrike" kern="0" cap="none" spc="0" baseline="0">
                <a:solidFill>
                  <a:srgbClr val="FFFF00"/>
                </a:solidFill>
                <a:uFillTx/>
                <a:latin typeface="Verdana" pitchFamily="34"/>
              </a:rPr>
              <a:t>BROMO-DRAGONFLY</a:t>
            </a:r>
          </a:p>
        </p:txBody>
      </p:sp>
      <p:pic>
        <p:nvPicPr>
          <p:cNvPr id="49" name="Imagen 53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4902345" y="3590839"/>
            <a:ext cx="274347" cy="3779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0" name="Picture 10" descr="165948a1221606355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>
          <a:xfrm>
            <a:off x="8864302" y="407499"/>
            <a:ext cx="1114425" cy="112261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1" name="Picture 12" descr="C:\Users\Toshiba\Desktop\AUSENDOLOzombie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>
          <a:xfrm>
            <a:off x="7726680" y="5191121"/>
            <a:ext cx="1290639" cy="1290639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52" name="Picture 17" descr="ANd9GcTLcbIfUg2gk4YCVJd9sEEgOvF3983HLp0O6yeYRwIBfel1mbE9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>
          <a:xfrm>
            <a:off x="8761725" y="5179371"/>
            <a:ext cx="1065211" cy="12976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53" name="Rectangle 40"/>
          <p:cNvSpPr/>
          <p:nvPr/>
        </p:nvSpPr>
        <p:spPr>
          <a:xfrm>
            <a:off x="258281" y="6471519"/>
            <a:ext cx="9562466" cy="76944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Verdana" pitchFamily="34"/>
              </a:rPr>
              <a:t>- Efectos 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Verdana" pitchFamily="34"/>
              </a:rPr>
              <a:t>2rios: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Verdana" pitchFamily="34"/>
                <a:cs typeface="Times New Roman" pitchFamily="18"/>
              </a:rPr>
              <a:t>midriasis, t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Verdana" pitchFamily="34"/>
              </a:rPr>
              <a:t>rismus/bruxismo, s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Verdana" pitchFamily="34"/>
                <a:cs typeface="Times New Roman" pitchFamily="18"/>
              </a:rPr>
              <a:t>equedad de boca, temblor, cefalea, mareos y calambres,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Verdana" pitchFamily="34"/>
                <a:cs typeface="Times New Roman" pitchFamily="18"/>
              </a:rPr>
              <a:t>vasoconstricción de EEII, </a:t>
            </a:r>
            <a:r>
              <a:rPr lang="es-ES" sz="16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Verdana" pitchFamily="34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Verdana" pitchFamily="34"/>
              </a:rPr>
              <a:t>TA y FC-arritmias, crisis de pánico, </a:t>
            </a:r>
            <a:r>
              <a:rPr lang="es-ES" sz="1400" b="1" i="0" u="none" strike="noStrike" kern="0" cap="none" spc="0" baseline="0" dirty="0" err="1">
                <a:solidFill>
                  <a:srgbClr val="FFFFFF"/>
                </a:solidFill>
                <a:uFillTx/>
                <a:latin typeface="Verdana" pitchFamily="34"/>
              </a:rPr>
              <a:t>bad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Verdana" pitchFamily="34"/>
              </a:rPr>
              <a:t> </a:t>
            </a:r>
            <a:r>
              <a:rPr lang="es-ES" sz="1400" b="1" i="0" u="none" strike="noStrike" kern="0" cap="none" spc="0" baseline="0" dirty="0" err="1">
                <a:solidFill>
                  <a:srgbClr val="FFFFFF"/>
                </a:solidFill>
                <a:uFillTx/>
                <a:latin typeface="Verdana" pitchFamily="34"/>
              </a:rPr>
              <a:t>trip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Verdana" pitchFamily="34"/>
              </a:rPr>
              <a:t>, paranoia y psicosis,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Verdana" pitchFamily="34"/>
              </a:rPr>
              <a:t>convulsiones y sdr serotoninérgico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 txBox="1"/>
          <p:nvPr/>
        </p:nvSpPr>
        <p:spPr>
          <a:xfrm>
            <a:off x="7372350" y="6248396"/>
            <a:ext cx="2143125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252AA7-67FA-4460-8313-AA74CB1164E9}" type="slidenum">
              <a:rPr sz="200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en-US" sz="1600" b="0" i="0" u="none" strike="noStrike" kern="120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5 Marcador de número de diapositiva"/>
          <p:cNvSpPr txBox="1"/>
          <p:nvPr/>
        </p:nvSpPr>
        <p:spPr>
          <a:xfrm>
            <a:off x="7372350" y="6248396"/>
            <a:ext cx="2143125" cy="457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E966CC8-82F8-4488-B5FA-FEC9CAB8F566}" type="slidenum">
              <a:rPr sz="2000"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l" defTabSz="914400" rtl="0" fontAlgn="auto" hangingPunct="0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7</a:t>
            </a:fld>
            <a:endParaRPr lang="en-US" sz="1600" b="0" i="0" u="none" strike="noStrike" kern="120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/>
          <p:nvPr/>
        </p:nvSpPr>
        <p:spPr>
          <a:xfrm>
            <a:off x="0" y="59861"/>
            <a:ext cx="184731" cy="523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800" b="0" i="0" u="none" strike="noStrike" kern="120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5"/>
          <p:cNvSpPr/>
          <p:nvPr/>
        </p:nvSpPr>
        <p:spPr>
          <a:xfrm>
            <a:off x="0" y="1372360"/>
            <a:ext cx="184731" cy="4001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0" u="none" strike="noStrike" kern="0" cap="none" spc="0" baseline="0">
              <a:solidFill>
                <a:srgbClr val="FFFF99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1744277" y="181555"/>
            <a:ext cx="5500682" cy="64633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FENETILAMINAS</a:t>
            </a:r>
            <a:r>
              <a:rPr lang="es-ES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MEDIA DURACIÓN (4-15 h) 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MÁS PSICODÉLICAS QUE ENTACTÓGENAS</a:t>
            </a:r>
          </a:p>
        </p:txBody>
      </p:sp>
      <p:sp>
        <p:nvSpPr>
          <p:cNvPr id="7" name="Rectangle 35"/>
          <p:cNvSpPr/>
          <p:nvPr/>
        </p:nvSpPr>
        <p:spPr>
          <a:xfrm>
            <a:off x="283381" y="888211"/>
            <a:ext cx="8422474" cy="861774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strike="noStrike" kern="0" cap="none" spc="0" baseline="0" dirty="0" smtClean="0">
                <a:solidFill>
                  <a:srgbClr val="FFC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sng" strike="noStrike" kern="0" cap="none" spc="0" baseline="0" dirty="0" smtClean="0">
                <a:solidFill>
                  <a:srgbClr val="FFC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FAMILIA </a:t>
            </a:r>
            <a:r>
              <a:rPr lang="es-ES" sz="1600" b="1" i="0" u="sng" strike="noStrike" kern="0" cap="none" spc="0" baseline="0" dirty="0">
                <a:solidFill>
                  <a:srgbClr val="FFC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</a:t>
            </a:r>
            <a:r>
              <a:rPr lang="es-ES" sz="1600" b="1" i="0" u="none" strike="noStrike" kern="0" cap="none" spc="0" baseline="0" dirty="0">
                <a:solidFill>
                  <a:srgbClr val="FFC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2C-B</a:t>
            </a:r>
            <a:r>
              <a:rPr lang="es-ES" sz="1600" b="1" i="0" u="none" strike="noStrike" kern="0" cap="none" spc="0" baseline="0" dirty="0">
                <a:solidFill>
                  <a:srgbClr val="66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s-ES" sz="1600" b="0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Nexus, Venus, Afro y TWOCB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2C-B-FLY </a:t>
            </a:r>
            <a:r>
              <a:rPr lang="es-ES" sz="16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s-ES" sz="1600" b="0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mosca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2C-C 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2C-D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2C-E </a:t>
            </a:r>
            <a:r>
              <a:rPr lang="es-ES" sz="16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≈ 2C-B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2C-I</a:t>
            </a:r>
            <a:r>
              <a:rPr lang="es-ES" sz="16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≈ 2C-B </a:t>
            </a:r>
            <a:r>
              <a:rPr lang="es-ES" sz="16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(ESPAÑA: </a:t>
            </a:r>
            <a:r>
              <a:rPr lang="es-ES" sz="1600" b="1" i="1" u="none" strike="noStrike" kern="0" cap="none" spc="0" baseline="0" dirty="0" err="1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mescalitos</a:t>
            </a:r>
            <a:r>
              <a:rPr lang="es-ES" sz="16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2C-T: 2C-T-2, 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2C-T-4,</a:t>
            </a:r>
          </a:p>
          <a:p>
            <a:pPr lvl="0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2C-T-7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2C-T-21, etc. 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2C-N </a:t>
            </a:r>
            <a:r>
              <a:rPr lang="ca-ES" sz="16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s-ES" sz="16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 err="1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entactógeno</a:t>
            </a:r>
            <a:r>
              <a:rPr lang="es-ES" sz="16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como </a:t>
            </a:r>
            <a:r>
              <a:rPr lang="es-ES" sz="16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MDMA</a:t>
            </a:r>
            <a:r>
              <a:rPr lang="hy-AM" sz="16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TMA</a:t>
            </a:r>
            <a:endParaRPr lang="es-ES" sz="1050" b="1" i="0" u="none" strike="noStrike" kern="0" cap="none" spc="0" baseline="0" dirty="0">
              <a:solidFill>
                <a:srgbClr val="00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5" descr="180px-2C-C_blotter_paper_2005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286500" y="1785942"/>
            <a:ext cx="2879729" cy="200342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9" name="Picture 31" descr="C:\Users\Toshiba\Desktop\2ci_tablet__i2004e0772_disp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71874" y="3357567"/>
            <a:ext cx="1643067" cy="130015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0" name="Picture 30" descr="C:\Users\Toshiba\Desktop\2005-10-22_200732_2ci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429375" y="3786192"/>
            <a:ext cx="1500192" cy="85407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1" name="Picture 16" descr="ec120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428874" y="2786067"/>
            <a:ext cx="1071567" cy="981078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2" name="Picture 24" descr="2ci_powder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85750" y="3786192"/>
            <a:ext cx="652460" cy="85725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3" name="Picture 33" descr="MDMA upload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283381" y="1773286"/>
            <a:ext cx="1336660" cy="103137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4" name="Picture 65" descr="2c-i">
            <a:hlinkClick r:id="rId9"/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5214942" y="3786192"/>
            <a:ext cx="1214432" cy="85725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5" name="Picture 74" descr="2cc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9144000" y="1785942"/>
            <a:ext cx="714375" cy="1000125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6" name="Picture 84" descr="2C-I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7929567" y="3714749"/>
            <a:ext cx="776289" cy="85725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7" name="Picture 26" descr="Alerta%202CI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4643442" y="1785942"/>
            <a:ext cx="1365254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8" name="Picture 12" descr="img_warn_dob 2CB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1474799" y="3801270"/>
            <a:ext cx="1214432" cy="85725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9" name="Picture 45" descr="Nexu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1785942" y="2786067"/>
            <a:ext cx="642932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0" name="Picture 14" descr="2CE en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2571749" y="3786192"/>
            <a:ext cx="1017590" cy="85725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1" name="Picture 37" descr="2cb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3500442" y="2786067"/>
            <a:ext cx="1000125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2" name="Picture 13" descr="img_warn_filzli 2CB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>
            <a:off x="8715374" y="3714749"/>
            <a:ext cx="1143000" cy="85725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3" name="Picture 18" descr="2ce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285750" y="5786442"/>
            <a:ext cx="1089022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4" name="Picture 23" descr="300px-2ci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>
          <a:xfrm>
            <a:off x="6786567" y="2786067"/>
            <a:ext cx="3071807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5" name="Picture 14" descr="2C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>
          <a:xfrm>
            <a:off x="6286500" y="2786067"/>
            <a:ext cx="714375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6" name="Picture 13" descr="Sell_2c-i_2c-e_2c-t-2_Research_Chemicals_For_Sale_Legit_Supplier_Please_Contact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>
          <a:xfrm>
            <a:off x="3143250" y="4643442"/>
            <a:ext cx="1371600" cy="114300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7" name="Picture 30" descr="2C-T-2(3)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>
          <a:xfrm>
            <a:off x="4500557" y="4643442"/>
            <a:ext cx="1285875" cy="1143000"/>
          </a:xfrm>
          <a:prstGeom prst="rect">
            <a:avLst/>
          </a:prstGeom>
          <a:noFill/>
          <a:ln w="9528" cap="flat">
            <a:solidFill>
              <a:srgbClr val="00CCFF"/>
            </a:solidFill>
            <a:prstDash val="solid"/>
            <a:miter/>
          </a:ln>
        </p:spPr>
      </p:pic>
      <p:pic>
        <p:nvPicPr>
          <p:cNvPr id="28" name="Picture 44" descr="2C-T-2-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>
          <a:xfrm>
            <a:off x="5786442" y="4643442"/>
            <a:ext cx="1528757" cy="114300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9" name="Picture 16" descr="2ct4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>
          <a:xfrm>
            <a:off x="7286625" y="4572000"/>
            <a:ext cx="1403347" cy="121444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0" name="Picture 21" descr="File:2ct7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>
          <a:xfrm>
            <a:off x="8715374" y="4572000"/>
            <a:ext cx="1143000" cy="121444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31" name="Rectangle 21"/>
          <p:cNvSpPr/>
          <p:nvPr/>
        </p:nvSpPr>
        <p:spPr>
          <a:xfrm>
            <a:off x="6215067" y="4429125"/>
            <a:ext cx="1319208" cy="215444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800" b="1" i="0" u="none" strike="noStrike" kern="0" cap="none" spc="0" baseline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BLOTTERS O SELLOS</a:t>
            </a:r>
          </a:p>
        </p:txBody>
      </p:sp>
      <p:pic>
        <p:nvPicPr>
          <p:cNvPr id="32" name="Picture 25" descr="2C-T-7(2)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>
          <a:xfrm>
            <a:off x="2071692" y="5786442"/>
            <a:ext cx="938210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3" name="Picture 28" descr="2ct70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>
          <a:xfrm>
            <a:off x="1357317" y="5786442"/>
            <a:ext cx="749295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4" name="Picture 26" descr="2ct7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>
          <a:xfrm>
            <a:off x="3000375" y="5786442"/>
            <a:ext cx="1500192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5" name="Picture 18" descr="2ct21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>
          <a:xfrm>
            <a:off x="4500567" y="5786442"/>
            <a:ext cx="1336679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6" name="Picture 46" descr="894582_2c0780b50077b208dd24dd52e663cbb7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>
          <a:xfrm>
            <a:off x="5857875" y="5786442"/>
            <a:ext cx="1103315" cy="928682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37" name="Picture 67" descr="awecid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>
          <a:xfrm>
            <a:off x="8569381" y="325032"/>
            <a:ext cx="1350203" cy="13502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8" name="Objeto 9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3" cstate="print"/>
          <a:srcRect t="-235" r="-113" b="-306"/>
          <a:stretch>
            <a:fillRect/>
          </a:stretch>
        </p:blipFill>
        <p:spPr>
          <a:xfrm>
            <a:off x="1500192" y="1785942"/>
            <a:ext cx="1000125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9" name="Imagen 19" descr="th?id=H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>
          <a:xfrm>
            <a:off x="2500317" y="1785942"/>
            <a:ext cx="1647821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40" name="Rectangle 22"/>
          <p:cNvSpPr/>
          <p:nvPr/>
        </p:nvSpPr>
        <p:spPr>
          <a:xfrm>
            <a:off x="8764578" y="5517228"/>
            <a:ext cx="1000125" cy="24622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MICRODOT                                                     </a:t>
            </a:r>
          </a:p>
        </p:txBody>
      </p:sp>
      <p:pic>
        <p:nvPicPr>
          <p:cNvPr id="41" name="Picture 17" descr="http://www.tempusfungui.com/fotos/2cb01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>
          <a:xfrm>
            <a:off x="285750" y="4643442"/>
            <a:ext cx="1857374" cy="114300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graphicFrame>
        <p:nvGraphicFramePr>
          <p:cNvPr id="42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292726964"/>
              </p:ext>
            </p:extLst>
          </p:nvPr>
        </p:nvGraphicFramePr>
        <p:xfrm>
          <a:off x="3714749" y="1785942"/>
          <a:ext cx="954084" cy="1000125"/>
        </p:xfrm>
        <a:graphic>
          <a:graphicData uri="http://schemas.openxmlformats.org/presentationml/2006/ole">
            <p:oleObj spid="_x0000_s2088" r:id="rId36" imgW="1238423" imgH="1238423" progId="">
              <p:embed/>
            </p:oleObj>
          </a:graphicData>
        </a:graphic>
      </p:graphicFrame>
      <p:pic>
        <p:nvPicPr>
          <p:cNvPr id="43" name="Picture 40" descr="2CB 98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>
          <a:xfrm>
            <a:off x="4500567" y="2786067"/>
            <a:ext cx="1368427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4" name="Picture 46" descr="2CB67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5357817" y="2786067"/>
            <a:ext cx="1071557" cy="1000125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5" name="Picture 7" descr="tumblr_m9jrn7EX3P1r3tytfo1_500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>
          <a:xfrm>
            <a:off x="7576343" y="5795960"/>
            <a:ext cx="1857374" cy="919164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6" name="Picture 63" descr="541355232-2c-b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>
          <a:xfrm>
            <a:off x="5857875" y="1785942"/>
            <a:ext cx="785817" cy="1000125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47" name="Picture 43" descr=":royalrainbow: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>
          <a:xfrm>
            <a:off x="1285084" y="233008"/>
            <a:ext cx="430216" cy="5699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8" name="Picture 54" descr="http://www.noticiascaracol.com/sites/default/files/styles/img_176x118/public/ooyalathumbs/95d3d0ZDrIPuEXGqGru-7XWfi7n4AXGH.jpg?itok=SK5nAHUZ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>
          <a:xfrm>
            <a:off x="1643067" y="4643442"/>
            <a:ext cx="1676396" cy="1123953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49" name="52 Rectángulo"/>
          <p:cNvSpPr/>
          <p:nvPr/>
        </p:nvSpPr>
        <p:spPr>
          <a:xfrm>
            <a:off x="2261014" y="5628890"/>
            <a:ext cx="537327" cy="253916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05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2C-B </a:t>
            </a:r>
            <a:endParaRPr lang="en-US" sz="1200" b="1" i="0" u="none" strike="noStrike" kern="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10" descr="C:\Users\Toshiba\Documents\PROTOCOLOS-SESIONES-GUÍAS-CASOS\TOXICOLOGÍA CLÍNICA\DROGAS DE ABUSO\FOTOS GENERALIDADES\Distorsiones-Alucinaciones\tumblr_kvqnccTmQY1qa0wtvo1_500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>
          <a:xfrm>
            <a:off x="8861532" y="5814212"/>
            <a:ext cx="1011161" cy="882661"/>
          </a:xfrm>
          <a:prstGeom prst="rect">
            <a:avLst/>
          </a:prstGeom>
          <a:noFill/>
          <a:ln w="19046" cap="flat">
            <a:solidFill>
              <a:srgbClr val="00FFFF"/>
            </a:solidFill>
            <a:prstDash val="solid"/>
            <a:miter/>
          </a:ln>
        </p:spPr>
      </p:pic>
      <p:pic>
        <p:nvPicPr>
          <p:cNvPr id="51" name="Picture 24" descr="tma2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>
          <a:xfrm>
            <a:off x="6858000" y="5786442"/>
            <a:ext cx="1143000" cy="928682"/>
          </a:xfrm>
          <a:prstGeom prst="rect">
            <a:avLst/>
          </a:prstGeom>
          <a:noFill/>
          <a:ln w="9528" cap="flat">
            <a:solidFill>
              <a:srgbClr val="33CCFF"/>
            </a:solidFill>
            <a:prstDash val="solid"/>
            <a:miter/>
          </a:ln>
        </p:spPr>
      </p:pic>
      <p:sp>
        <p:nvSpPr>
          <p:cNvPr id="52" name="Rectangle 40"/>
          <p:cNvSpPr/>
          <p:nvPr/>
        </p:nvSpPr>
        <p:spPr>
          <a:xfrm>
            <a:off x="267489" y="6666707"/>
            <a:ext cx="9590885" cy="76944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Efectos </a:t>
            </a:r>
            <a:r>
              <a:rPr lang="es-ES" sz="16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2rios: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midriasis, trismus/bruxismo, epigastralgia, 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secreciones (sudoración, diarreas, náuseas y vómitos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FC y Tª (termodinámicos), vértigo, mareo y temblor, confusión, ansiedad, agitación, crisis 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pánico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y paranoia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(experiencia psicodélica), </a:t>
            </a:r>
            <a:r>
              <a:rPr lang="es-ES" sz="14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flashbacks</a:t>
            </a:r>
            <a:endParaRPr lang="ca-ES" sz="1400" b="1" i="0" u="none" strike="noStrike" kern="0" cap="none" spc="0" baseline="0" dirty="0">
              <a:solidFill>
                <a:srgbClr val="FF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" descr="http://www.vieiro.org/web/imagen.php?file=../upload/not/16874-g-2cb_pastilla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>
          <a:xfrm>
            <a:off x="823115" y="3788231"/>
            <a:ext cx="782634" cy="822978"/>
          </a:xfrm>
          <a:prstGeom prst="rect">
            <a:avLst/>
          </a:prstGeom>
          <a:noFill/>
          <a:ln w="9528" cap="flat">
            <a:solidFill>
              <a:srgbClr val="00FFCC"/>
            </a:solidFill>
            <a:prstDash val="solid"/>
            <a:miter/>
          </a:ln>
        </p:spPr>
      </p:pic>
      <p:pic>
        <p:nvPicPr>
          <p:cNvPr id="54" name="Picture 33" descr="C:\Users\Toshiba\Documents\TOXICOLOGÍA CLÍNICA\DROGAS DE ABUSO\TIPOS DROGAS DE ABUSO\Anfetaminas y feniletilaminas\Fotos anfetaminas, feniletilaminas y amigas\Feniletilaminas y amigas\2C\2CI\2cI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>
          <a:xfrm>
            <a:off x="285750" y="2786067"/>
            <a:ext cx="1500192" cy="1000125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58" name="Picture 43" descr=":royalrainbow: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>
          <a:xfrm>
            <a:off x="7343157" y="274831"/>
            <a:ext cx="430216" cy="5699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-259076" y="-30628"/>
            <a:ext cx="184731" cy="52322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800" b="0" i="0" u="none" strike="noStrike" kern="1200" cap="none" spc="0" baseline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/>
          <p:nvPr/>
        </p:nvSpPr>
        <p:spPr>
          <a:xfrm>
            <a:off x="-259076" y="1281871"/>
            <a:ext cx="184731" cy="40011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none" lIns="91440" tIns="45720" rIns="91440" bIns="45720" anchor="ctr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2000" b="1" i="0" u="none" strike="noStrike" kern="0" cap="none" spc="0" baseline="0">
              <a:solidFill>
                <a:srgbClr val="FFFF99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6" descr="mdma_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313423" y="1909760"/>
            <a:ext cx="1428750" cy="78581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5" name="Picture 37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527605" y="1909759"/>
            <a:ext cx="882809" cy="781779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6" name="Rectangle 9"/>
          <p:cNvSpPr/>
          <p:nvPr/>
        </p:nvSpPr>
        <p:spPr>
          <a:xfrm>
            <a:off x="1847850" y="153311"/>
            <a:ext cx="5362575" cy="808426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FENETILAMINAS MEDIA DURACIÓN (4-15 h) </a:t>
            </a:r>
          </a:p>
          <a:p>
            <a:pPr marL="0" marR="0" lvl="0" indent="0" algn="ctr" defTabSz="914400" rtl="0" fontAlgn="auto" hangingPunct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EFECTOS ESTIMULANTES Y/O </a:t>
            </a:r>
            <a:r>
              <a:rPr lang="es-ES" sz="16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EMPATÓGENOS/ENTACTÓGENOS </a:t>
            </a:r>
            <a:r>
              <a:rPr lang="es-ES" sz="1600" b="1" i="1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(“BUEN ROLLO”) </a:t>
            </a:r>
            <a:endParaRPr lang="es-ES" sz="1600" b="1" i="1" u="none" strike="noStrike" kern="0" cap="none" spc="0" baseline="0" dirty="0">
              <a:solidFill>
                <a:srgbClr val="00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0" descr="mdai-and-mdpv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1098230" y="4338635"/>
            <a:ext cx="1184276" cy="107156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8" name="Picture 17" descr="MDA www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12423" y="2695578"/>
            <a:ext cx="928692" cy="784226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9" name="Picture 37" descr="cristal_mda__87495_thumb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1241105" y="2695578"/>
            <a:ext cx="831847" cy="78580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sp>
        <p:nvSpPr>
          <p:cNvPr id="10" name="48 Rectángulo"/>
          <p:cNvSpPr/>
          <p:nvPr/>
        </p:nvSpPr>
        <p:spPr>
          <a:xfrm>
            <a:off x="4527230" y="2695578"/>
            <a:ext cx="1643057" cy="33855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600" b="1" i="0" u="none" strike="noStrike" kern="0" cap="none" spc="0" baseline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000" b="1" i="0" u="none" strike="noStrike" kern="0" cap="none" spc="0" baseline="0">
              <a:solidFill>
                <a:srgbClr val="FFFF99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2" descr="MDA Image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3709358" y="2695578"/>
            <a:ext cx="914717" cy="78580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2" name="Picture 14" descr="jyinyang MDE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>
          <a:xfrm>
            <a:off x="312423" y="1909760"/>
            <a:ext cx="763588" cy="78581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3" name="Picture 15" descr="MBDB2 Dollar 200 m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1026798" y="1909760"/>
            <a:ext cx="769933" cy="78581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4" name="Picture 16" descr="MBDB1 TNT 55 m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1812605" y="1909760"/>
            <a:ext cx="769933" cy="78581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5" name="Picture 17" descr="MBDB Love 90 m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2598423" y="1909760"/>
            <a:ext cx="771525" cy="810436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6" name="Picture 56" descr="C:\Users\Toshiba\Desktop\MDMA COMPRA INTERNET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1570008" y="3481385"/>
            <a:ext cx="2465101" cy="85725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7" name="Picture 57" descr="C:\Users\Toshiba\Documents\TOXICOLOGÍA CLÍNICA\DROGAS DE ABUSO\TIPOS DROGAS DE ABUSO\Anfetaminas y feniletilaminas\Fotos anfetaminas, feniletilaminas y amigas\Feniletilaminas y amigas\MDMA\COMPRA INTERNET\MDMA PASTILLAS INTERNET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4027173" y="3481385"/>
            <a:ext cx="2714625" cy="85725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8" name="Picture 20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2098355" y="2695578"/>
            <a:ext cx="765179" cy="785807"/>
          </a:xfrm>
          <a:prstGeom prst="rect">
            <a:avLst/>
          </a:prstGeom>
          <a:solidFill>
            <a:srgbClr val="FFFFFF"/>
          </a:solidFill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19" name="Picture 6" descr="warnung%20doppelblitze MDA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2812730" y="2695578"/>
            <a:ext cx="893761" cy="78580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0" name="Picture 53" descr="C:\Users\Toshiba\Documents\TOXICOLOGÍA CLÍNICA\DROGAS DE ABUSO\TIPOS DROGAS DE ABUSO\Anfetaminas y feniletilaminas\Fotos anfetaminas, feniletilaminas y amigas\Feniletilaminas y amigas\MDMA\CRISTAL\extasis90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>
            <a:off x="312423" y="3481385"/>
            <a:ext cx="1250954" cy="857250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21" name="Picture 11" descr="img_warn_mitsublau MDA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>
          <a:xfrm>
            <a:off x="4638675" y="2695578"/>
            <a:ext cx="756914" cy="78580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3" name="Picture 50" descr="Corona_pobre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rcRect/>
          <a:stretch>
            <a:fillRect/>
          </a:stretch>
        </p:blipFill>
        <p:spPr>
          <a:xfrm>
            <a:off x="3741423" y="3695703"/>
            <a:ext cx="496884" cy="428625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2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23147093"/>
              </p:ext>
            </p:extLst>
          </p:nvPr>
        </p:nvGraphicFramePr>
        <p:xfrm>
          <a:off x="2273085" y="4338635"/>
          <a:ext cx="702590" cy="1071567"/>
        </p:xfrm>
        <a:graphic>
          <a:graphicData uri="http://schemas.openxmlformats.org/presentationml/2006/ole">
            <p:oleObj spid="_x0000_s3200" r:id="rId21" imgW="5353797" imgH="8554644" progId="">
              <p:embed/>
            </p:oleObj>
          </a:graphicData>
        </a:graphic>
      </p:graphicFrame>
      <p:pic>
        <p:nvPicPr>
          <p:cNvPr id="25" name="Picture 58" descr="5g MDAI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>
          <a:xfrm>
            <a:off x="312423" y="4338635"/>
            <a:ext cx="803272" cy="107156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6" name="Picture 8" descr="http://old.lf3.cuni.cz/drogy/articles/images_odvracena_tvar_XTC/4-MTA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rcRect/>
          <a:stretch>
            <a:fillRect/>
          </a:stretch>
        </p:blipFill>
        <p:spPr>
          <a:xfrm>
            <a:off x="312423" y="5410203"/>
            <a:ext cx="2649538" cy="92868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6" descr="x-4-fmpsmilezz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>
          <a:xfrm>
            <a:off x="5527355" y="4338635"/>
            <a:ext cx="1228725" cy="107156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8" name="Picture 5" descr="http://upload.wikimedia.org/wikipedia/commons/2/2c/4FA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>
          <a:xfrm>
            <a:off x="4812980" y="4338635"/>
            <a:ext cx="714375" cy="1084258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29" name="Picture 4" descr="4-FA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>
          <a:xfrm>
            <a:off x="3812855" y="4338635"/>
            <a:ext cx="1000125" cy="111125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0" name="Imagen 6" descr="1-gram-4fa-99-4-pure-lab-certified-c4487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7" cstate="print"/>
          <a:srcRect/>
          <a:stretch>
            <a:fillRect/>
          </a:stretch>
        </p:blipFill>
        <p:spPr>
          <a:xfrm>
            <a:off x="2955605" y="4338635"/>
            <a:ext cx="857250" cy="1143000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1" name="Picture 18" descr="fidodido MBDB sap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>
          <a:xfrm>
            <a:off x="3384230" y="1909760"/>
            <a:ext cx="1643057" cy="78581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graphicFrame>
        <p:nvGraphicFramePr>
          <p:cNvPr id="32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522321600"/>
              </p:ext>
            </p:extLst>
          </p:nvPr>
        </p:nvGraphicFramePr>
        <p:xfrm>
          <a:off x="1043553" y="5410202"/>
          <a:ext cx="745241" cy="925125"/>
        </p:xfrm>
        <a:graphic>
          <a:graphicData uri="http://schemas.openxmlformats.org/presentationml/2006/ole">
            <p:oleObj spid="_x0000_s3201" r:id="rId29" imgW="2666667" imgH="2542857" progId="">
              <p:embed/>
            </p:oleObj>
          </a:graphicData>
        </a:graphic>
      </p:graphicFrame>
      <p:pic>
        <p:nvPicPr>
          <p:cNvPr id="33" name="Picture 44" descr="6_apb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0" cstate="print"/>
          <a:srcRect/>
          <a:stretch>
            <a:fillRect/>
          </a:stretch>
        </p:blipFill>
        <p:spPr>
          <a:xfrm>
            <a:off x="1771973" y="5410203"/>
            <a:ext cx="802628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4" name="Picture 36" descr="pmma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1" cstate="print"/>
          <a:srcRect/>
          <a:stretch>
            <a:fillRect/>
          </a:stretch>
        </p:blipFill>
        <p:spPr>
          <a:xfrm>
            <a:off x="6741798" y="5410203"/>
            <a:ext cx="1143000" cy="928682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35" name="Picture 40" descr="6apb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2" cstate="print"/>
          <a:srcRect/>
          <a:stretch>
            <a:fillRect/>
          </a:stretch>
        </p:blipFill>
        <p:spPr>
          <a:xfrm>
            <a:off x="2455548" y="5410203"/>
            <a:ext cx="1643067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graphicFrame>
        <p:nvGraphicFramePr>
          <p:cNvPr id="36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23957676"/>
              </p:ext>
            </p:extLst>
          </p:nvPr>
        </p:nvGraphicFramePr>
        <p:xfrm>
          <a:off x="5313048" y="5410203"/>
          <a:ext cx="723903" cy="928682"/>
        </p:xfrm>
        <a:graphic>
          <a:graphicData uri="http://schemas.openxmlformats.org/presentationml/2006/ole">
            <p:oleObj spid="_x0000_s3202" r:id="rId33" imgW="1228571" imgH="1228571" progId="">
              <p:embed/>
            </p:oleObj>
          </a:graphicData>
        </a:graphic>
      </p:graphicFrame>
      <p:pic>
        <p:nvPicPr>
          <p:cNvPr id="37" name="Picture 41" descr="6-apb-for-sale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>
          <a:xfrm>
            <a:off x="6027423" y="5410203"/>
            <a:ext cx="909635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8" name="Picture 32" descr="magia-para-discotecas-pub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>
          <a:xfrm>
            <a:off x="7420291" y="92712"/>
            <a:ext cx="2321871" cy="1805099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39" name="Picture 31" descr="4MTA-tablet-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>
          <a:xfrm>
            <a:off x="4098605" y="5410203"/>
            <a:ext cx="1219196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0" name="Picture 15" descr="Extasis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7" cstate="print"/>
          <a:srcRect/>
          <a:stretch>
            <a:fillRect/>
          </a:stretch>
        </p:blipFill>
        <p:spPr>
          <a:xfrm>
            <a:off x="5384480" y="1909760"/>
            <a:ext cx="642932" cy="78581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1" name="Picture 12" descr="C:\Users\Toshiba\Desktop\ls-extasis.jpe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>
          <a:xfrm>
            <a:off x="6027423" y="1909760"/>
            <a:ext cx="1571625" cy="1571625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42" name="Picture 65" descr="MDEA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9" cstate="print"/>
          <a:srcRect/>
          <a:stretch>
            <a:fillRect/>
          </a:stretch>
        </p:blipFill>
        <p:spPr>
          <a:xfrm>
            <a:off x="5313048" y="2695578"/>
            <a:ext cx="857250" cy="785807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43" name="Picture 19" descr="bk_mbdb_summary1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0" cstate="print"/>
          <a:srcRect/>
          <a:stretch>
            <a:fillRect/>
          </a:stretch>
        </p:blipFill>
        <p:spPr>
          <a:xfrm>
            <a:off x="4241480" y="1909760"/>
            <a:ext cx="1143000" cy="785817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4" name="Picture 11" descr="DateRape_20090323_BM0002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1" cstate="print"/>
          <a:srcRect/>
          <a:stretch>
            <a:fillRect/>
          </a:stretch>
        </p:blipFill>
        <p:spPr>
          <a:xfrm>
            <a:off x="7813355" y="5410203"/>
            <a:ext cx="825502" cy="919164"/>
          </a:xfrm>
          <a:prstGeom prst="rect">
            <a:avLst/>
          </a:prstGeom>
          <a:solidFill>
            <a:srgbClr val="FF66CC"/>
          </a:solidFill>
          <a:ln w="28575" cap="flat">
            <a:solidFill>
              <a:srgbClr val="00FFFF"/>
            </a:solidFill>
            <a:prstDash val="solid"/>
            <a:miter/>
          </a:ln>
        </p:spPr>
      </p:pic>
      <p:pic>
        <p:nvPicPr>
          <p:cNvPr id="45" name="Picture 7" descr="dancebat.gif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2" cstate="print"/>
          <a:srcRect/>
          <a:stretch>
            <a:fillRect/>
          </a:stretch>
        </p:blipFill>
        <p:spPr>
          <a:xfrm>
            <a:off x="0" y="160448"/>
            <a:ext cx="1785942" cy="86359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6" name="Picture 11" descr="File:FlattenedRoundPills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3" cstate="print"/>
          <a:srcRect/>
          <a:stretch>
            <a:fillRect/>
          </a:stretch>
        </p:blipFill>
        <p:spPr>
          <a:xfrm>
            <a:off x="8670605" y="5410203"/>
            <a:ext cx="1071557" cy="928682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47" name="Picture 2" descr="C:\Users\Toshiba\Desktop\Captura 3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4" cstate="print"/>
          <a:srcRect/>
          <a:stretch>
            <a:fillRect/>
          </a:stretch>
        </p:blipFill>
        <p:spPr>
          <a:xfrm>
            <a:off x="6741798" y="3471860"/>
            <a:ext cx="3000375" cy="1927226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55" name="Picture 54" descr="https://www.duffysrehab.com/images/made/uploads/blog/happy_pills_550_245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5" cstate="print"/>
          <a:srcRect/>
          <a:stretch>
            <a:fillRect/>
          </a:stretch>
        </p:blipFill>
        <p:spPr>
          <a:xfrm>
            <a:off x="6191250" y="2707119"/>
            <a:ext cx="1817985" cy="785166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  <p:pic>
        <p:nvPicPr>
          <p:cNvPr id="56" name="Picture 16" descr="C:\Users\Toshiba\Documents\TOXICOLOGÍA CLÍNICA\DROGAS DE ABUSO\TIPOS DROGAS DE ABUSO\Anfetaminas y feniletilaminas\Fotos anfetaminas y feniletilaminas\Feniletilaminas\ÉXTASIS\PASTILLAS\obama-ecstasy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6" cstate="print"/>
          <a:srcRect/>
          <a:stretch>
            <a:fillRect/>
          </a:stretch>
        </p:blipFill>
        <p:spPr>
          <a:xfrm>
            <a:off x="7599048" y="2695577"/>
            <a:ext cx="1285875" cy="807039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sp>
        <p:nvSpPr>
          <p:cNvPr id="57" name="Rectangle 40"/>
          <p:cNvSpPr/>
          <p:nvPr/>
        </p:nvSpPr>
        <p:spPr>
          <a:xfrm>
            <a:off x="312423" y="6338885"/>
            <a:ext cx="9429750" cy="1031051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hangingPunct="0">
              <a:spcBef>
                <a:spcPts val="3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Efectos 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2rios: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midriasis, bruxismo, temblor, 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secreciones (náuseas/vómitos, salivación, diarreas 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sudoración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), vasoconstricción, 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FC, TA, FR, </a:t>
            </a:r>
            <a:r>
              <a:rPr lang="es-ES" sz="1400" b="1" i="0" u="none" strike="noStrike" kern="0" cap="none" spc="0" baseline="0" dirty="0" err="1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Tª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(termodinámico), cefalea, mareo, insomnio, piloerección, </a:t>
            </a:r>
            <a:endParaRPr lang="es-ES" sz="1400" b="1" i="0" u="none" strike="noStrike" kern="0" cap="none" spc="0" baseline="0" dirty="0" smtClean="0">
              <a:solidFill>
                <a:srgbClr val="FF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sdr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serotoninérgico y fallecimientos. 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Depresión residual, ansiedad, insomnio, </a:t>
            </a:r>
            <a:r>
              <a:rPr lang="es-ES" sz="14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14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gitación. Asociada a coca </a:t>
            </a:r>
            <a:r>
              <a:rPr lang="es-ES" sz="1400" b="1" i="0" u="none" strike="noStrike" kern="120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produce ataques de </a:t>
            </a:r>
            <a:r>
              <a:rPr lang="es-ES" sz="1400" b="1" i="0" u="none" strike="noStrike" kern="120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pánico. </a:t>
            </a:r>
            <a:r>
              <a:rPr lang="es-ES" sz="1400" b="1" i="0" u="none" strike="noStrike" kern="120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 A largo </a:t>
            </a:r>
            <a:r>
              <a:rPr lang="es-ES" sz="1400" b="1" i="0" u="none" strike="noStrike" kern="120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plazo: </a:t>
            </a:r>
            <a:r>
              <a:rPr lang="es-ES" sz="1400" b="1" i="0" u="none" strike="noStrike" kern="120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paranoia, depresión y crisis ansiedad/pánico</a:t>
            </a:r>
            <a:r>
              <a:rPr lang="es-ES" sz="14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9" name="Picture 11" descr="avatar1_1">
            <a:hlinkClick r:id="rId47"/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8" cstate="print"/>
          <a:srcRect/>
          <a:stretch>
            <a:fillRect/>
          </a:stretch>
        </p:blipFill>
        <p:spPr>
          <a:xfrm>
            <a:off x="8936038" y="4332286"/>
            <a:ext cx="500067" cy="5000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1" name="Rectangle 6"/>
          <p:cNvSpPr/>
          <p:nvPr/>
        </p:nvSpPr>
        <p:spPr>
          <a:xfrm>
            <a:off x="312423" y="1131729"/>
            <a:ext cx="9429739" cy="738664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hangingPunct="0">
              <a:spcBef>
                <a:spcPts val="3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MBDB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MDE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MDA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5-IAI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MDHOET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MDAI</a:t>
            </a:r>
            <a:r>
              <a:rPr lang="hy-AM" sz="14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hy-AM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MDMA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ca-ES" sz="1400" b="1" i="0" u="none" strike="noStrike" kern="0" cap="none" spc="0" baseline="0" dirty="0" smtClean="0">
                <a:solidFill>
                  <a:srgbClr val="FFFF9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MDA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MDE</a:t>
            </a:r>
            <a:r>
              <a:rPr lang="es-ES" sz="1400" b="1" i="0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ca-ES" sz="1400" b="1" i="0" u="none" strike="noStrike" kern="0" cap="none" spc="0" baseline="0" dirty="0" smtClean="0">
                <a:solidFill>
                  <a:srgbClr val="FFFF99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MDEA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PMMA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≈</a:t>
            </a:r>
            <a:r>
              <a:rPr lang="es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MDMA </a:t>
            </a:r>
            <a:r>
              <a:rPr lang="es-ES" sz="14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6-APB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4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BENZOFURY ≈ </a:t>
            </a:r>
            <a:r>
              <a:rPr lang="es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MDA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6-APDB </a:t>
            </a:r>
            <a:r>
              <a:rPr lang="es-ES" sz="1400" b="1" i="1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EMA-3 </a:t>
            </a:r>
            <a:r>
              <a:rPr lang="ca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≈ </a:t>
            </a:r>
            <a:r>
              <a:rPr lang="es-ES" sz="14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MDA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6-APDB+5-APDB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MTA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4FA/4-FMP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2-FA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3-FA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4FMC </a:t>
            </a:r>
            <a:r>
              <a:rPr lang="hy-AM" sz="1400" b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4-FMA </a:t>
            </a:r>
            <a:r>
              <a:rPr lang="hy-AM" sz="14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400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4-FA+METILONA</a:t>
            </a:r>
            <a:endParaRPr lang="ca-ES" sz="1400" b="1" i="0" u="none" strike="noStrike" kern="0" cap="none" spc="0" baseline="0" dirty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61" name="Picture 89" descr="molly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8879375" y="2691539"/>
            <a:ext cx="855175" cy="804136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</p:pic>
      <p:pic>
        <p:nvPicPr>
          <p:cNvPr id="58" name="Picture 87" descr="molly2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9308572" y="3324225"/>
            <a:ext cx="588432" cy="441324"/>
          </a:xfrm>
          <a:prstGeom prst="rect">
            <a:avLst/>
          </a:prstGeom>
          <a:noFill/>
          <a:ln>
            <a:solidFill>
              <a:srgbClr val="00FFFF"/>
            </a:solidFill>
          </a:ln>
        </p:spPr>
      </p:pic>
      <p:sp>
        <p:nvSpPr>
          <p:cNvPr id="63" name="Rectangle 21"/>
          <p:cNvSpPr/>
          <p:nvPr/>
        </p:nvSpPr>
        <p:spPr>
          <a:xfrm>
            <a:off x="9032691" y="2719792"/>
            <a:ext cx="519107" cy="200055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700" b="1" i="1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MOLLY</a:t>
            </a:r>
            <a:endParaRPr lang="es-ES" sz="700" b="1" i="1" u="none" strike="noStrike" kern="0" cap="none" spc="0" baseline="0" dirty="0">
              <a:solidFill>
                <a:srgbClr val="00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tangle 21"/>
          <p:cNvSpPr/>
          <p:nvPr/>
        </p:nvSpPr>
        <p:spPr>
          <a:xfrm>
            <a:off x="8843966" y="4933950"/>
            <a:ext cx="719133" cy="200055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700" b="1" i="1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NINTENDO</a:t>
            </a:r>
            <a:endParaRPr lang="es-ES" sz="700" b="1" i="1" u="none" strike="noStrike" kern="0" cap="none" spc="0" baseline="0" dirty="0">
              <a:solidFill>
                <a:srgbClr val="00FFFF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Rectangle 10"/>
          <p:cNvSpPr>
            <a:spLocks noChangeArrowheads="1"/>
          </p:cNvSpPr>
          <p:nvPr/>
        </p:nvSpPr>
        <p:spPr bwMode="auto">
          <a:xfrm>
            <a:off x="7383213" y="5032907"/>
            <a:ext cx="9460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buFontTx/>
              <a:buChar char="•"/>
            </a:pPr>
            <a:r>
              <a:rPr lang="en-US" altLang="es-ES" sz="1100" b="1" dirty="0" smtClean="0">
                <a:solidFill>
                  <a:srgbClr val="00FFFF"/>
                </a:solidFill>
              </a:rPr>
              <a:t>150-300 mg</a:t>
            </a:r>
            <a:endParaRPr lang="en-US" altLang="es-ES" sz="1100" b="1" dirty="0">
              <a:solidFill>
                <a:srgbClr val="00FFFF"/>
              </a:solidFill>
            </a:endParaRPr>
          </a:p>
        </p:txBody>
      </p:sp>
      <p:grpSp>
        <p:nvGrpSpPr>
          <p:cNvPr id="3136" name="Grupo 3135"/>
          <p:cNvGrpSpPr/>
          <p:nvPr/>
        </p:nvGrpSpPr>
        <p:grpSpPr>
          <a:xfrm>
            <a:off x="4688238" y="926811"/>
            <a:ext cx="1050569" cy="545931"/>
            <a:chOff x="4688238" y="926811"/>
            <a:chExt cx="1050569" cy="545931"/>
          </a:xfrm>
        </p:grpSpPr>
        <p:sp>
          <p:nvSpPr>
            <p:cNvPr id="22" name="Elipse 21"/>
            <p:cNvSpPr/>
            <p:nvPr/>
          </p:nvSpPr>
          <p:spPr>
            <a:xfrm>
              <a:off x="4688238" y="1071746"/>
              <a:ext cx="963857" cy="400996"/>
            </a:xfrm>
            <a:prstGeom prst="ellipse">
              <a:avLst/>
            </a:prstGeom>
            <a:noFill/>
            <a:ln w="762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2" name="Picture 50" descr="Corona_pobres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>
            <a:xfrm>
              <a:off x="5384480" y="926811"/>
              <a:ext cx="354327" cy="30565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2" name="61 Rectángulo"/>
          <p:cNvSpPr/>
          <p:nvPr/>
        </p:nvSpPr>
        <p:spPr>
          <a:xfrm>
            <a:off x="695864" y="4129176"/>
            <a:ext cx="869646" cy="200055"/>
          </a:xfrm>
          <a:prstGeom prst="rect">
            <a:avLst/>
          </a:prstGeom>
          <a:solidFill>
            <a:schemeClr val="tx1"/>
          </a:solidFill>
          <a:ln w="12700"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7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MDMA = </a:t>
            </a:r>
            <a:r>
              <a:rPr lang="es-ES" sz="700" b="1" i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es-ES" sz="700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s-ES" sz="700" dirty="0">
              <a:solidFill>
                <a:srgbClr val="00FFFF"/>
              </a:solidFill>
            </a:endParaRPr>
          </a:p>
        </p:txBody>
      </p:sp>
      <p:pic>
        <p:nvPicPr>
          <p:cNvPr id="65" name="Picture 6" descr="http://ujszo.com/sites/default/files/styles/width-650/public/photos/promoted/drog2.jpg?itok=csQBCPYE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1" cstate="print"/>
          <a:srcRect/>
          <a:stretch>
            <a:fillRect/>
          </a:stretch>
        </p:blipFill>
        <p:spPr>
          <a:xfrm>
            <a:off x="3670055" y="5536641"/>
            <a:ext cx="863445" cy="686754"/>
          </a:xfrm>
          <a:prstGeom prst="rect">
            <a:avLst/>
          </a:prstGeom>
          <a:noFill/>
          <a:ln w="9528" cap="flat">
            <a:solidFill>
              <a:srgbClr val="00FFFF"/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oshiba\Desktop\2Captur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12405" y="867088"/>
            <a:ext cx="4895853" cy="5709714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3" name="Picture 3" descr="C:\Users\Toshiba\Desktop\Captura.PN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36816" y="867088"/>
            <a:ext cx="4824410" cy="3816348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sp>
        <p:nvSpPr>
          <p:cNvPr id="4" name="Rectangle 34"/>
          <p:cNvSpPr/>
          <p:nvPr/>
        </p:nvSpPr>
        <p:spPr>
          <a:xfrm>
            <a:off x="238721" y="309587"/>
            <a:ext cx="4647711" cy="369332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lvl="0" algn="ctr" hangingPunct="0">
              <a:spcBef>
                <a:spcPts val="4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b="1" kern="0" dirty="0" smtClean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b="1" i="0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PMMA </a:t>
            </a:r>
            <a:r>
              <a:rPr lang="es-ES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para-</a:t>
            </a:r>
            <a:r>
              <a:rPr lang="es-ES" b="1" i="0" u="none" strike="noStrike" kern="0" cap="none" spc="0" baseline="0" dirty="0" err="1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metoxi</a:t>
            </a:r>
            <a:r>
              <a:rPr lang="es-ES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s-ES" b="1" i="0" u="none" strike="noStrike" kern="0" cap="none" spc="0" baseline="0" dirty="0" err="1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metilanfetamina</a:t>
            </a:r>
            <a:endParaRPr lang="es-ES" b="1" i="0" u="none" strike="noStrike" kern="0" cap="none" spc="0" baseline="0" dirty="0">
              <a:solidFill>
                <a:srgbClr val="FF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12"/>
          <p:cNvGrpSpPr/>
          <p:nvPr/>
        </p:nvGrpSpPr>
        <p:grpSpPr>
          <a:xfrm>
            <a:off x="2932259" y="3268644"/>
            <a:ext cx="795765" cy="1018733"/>
            <a:chOff x="2847057" y="2917374"/>
            <a:chExt cx="795765" cy="1018733"/>
          </a:xfrm>
        </p:grpSpPr>
        <p:pic>
          <p:nvPicPr>
            <p:cNvPr id="7" name="Picture 14" descr="http://www.rhinogifts.co.uk/product_images/1508/thumbs/1/doves.jpg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847057" y="2917374"/>
              <a:ext cx="795765" cy="1018733"/>
            </a:xfrm>
            <a:prstGeom prst="rect">
              <a:avLst/>
            </a:prstGeom>
            <a:noFill/>
            <a:ln w="12701" cap="flat">
              <a:solidFill>
                <a:srgbClr val="00FFFF"/>
              </a:solidFill>
              <a:prstDash val="solid"/>
              <a:miter/>
            </a:ln>
          </p:spPr>
        </p:pic>
        <p:sp>
          <p:nvSpPr>
            <p:cNvPr id="8" name="Rectángulo 9"/>
            <p:cNvSpPr/>
            <p:nvPr/>
          </p:nvSpPr>
          <p:spPr>
            <a:xfrm>
              <a:off x="2901257" y="3476366"/>
              <a:ext cx="654346" cy="27699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200" b="1" i="1" u="none" strike="noStrike" kern="0" cap="none" spc="0" baseline="0" dirty="0" smtClean="0">
                  <a:solidFill>
                    <a:srgbClr val="000000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PMMA</a:t>
              </a:r>
              <a:endParaRPr lang="es-ES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o 13"/>
          <p:cNvGrpSpPr/>
          <p:nvPr/>
        </p:nvGrpSpPr>
        <p:grpSpPr>
          <a:xfrm>
            <a:off x="4001214" y="3933777"/>
            <a:ext cx="888714" cy="1103086"/>
            <a:chOff x="2493294" y="1528602"/>
            <a:chExt cx="888714" cy="1103086"/>
          </a:xfrm>
        </p:grpSpPr>
        <p:pic>
          <p:nvPicPr>
            <p:cNvPr id="10" name="Picture 14" descr="http://www.rhinogifts.co.uk/product_images/1508/thumbs/1/doves.jpg">
              <a:extLst>
                <a:ext uri="{FF2B5EF4-FFF2-40B4-BE49-F238E27FC236}">
                  <a16:creationId xmlns=""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2493294" y="1528602"/>
              <a:ext cx="888714" cy="1103086"/>
            </a:xfrm>
            <a:prstGeom prst="rect">
              <a:avLst/>
            </a:prstGeom>
            <a:noFill/>
            <a:ln w="12701" cap="flat">
              <a:solidFill>
                <a:srgbClr val="00FFFF"/>
              </a:solidFill>
              <a:prstDash val="solid"/>
              <a:miter/>
            </a:ln>
          </p:spPr>
        </p:pic>
        <p:sp>
          <p:nvSpPr>
            <p:cNvPr id="11" name="Rectángulo 11"/>
            <p:cNvSpPr/>
            <p:nvPr/>
          </p:nvSpPr>
          <p:spPr>
            <a:xfrm>
              <a:off x="2557307" y="2138771"/>
              <a:ext cx="662361" cy="276999"/>
            </a:xfrm>
            <a:prstGeom prst="rect">
              <a:avLst/>
            </a:prstGeom>
            <a:noFill/>
            <a:ln cap="flat">
              <a:noFill/>
              <a:prstDash val="solid"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200" b="1" i="1" u="none" strike="noStrike" kern="0" cap="none" spc="0" baseline="0" dirty="0">
                  <a:solidFill>
                    <a:srgbClr val="000000"/>
                  </a:solidFill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4-MEC</a:t>
              </a:r>
              <a:endParaRPr lang="es-ES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http://fr.metrotime.be/wp-content/uploads/2015/02/Superman-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108249" y="4622548"/>
            <a:ext cx="1653226" cy="1055798"/>
          </a:xfrm>
          <a:prstGeom prst="rect">
            <a:avLst/>
          </a:prstGeom>
          <a:noFill/>
          <a:ln w="12701" cap="flat">
            <a:solidFill>
              <a:srgbClr val="00FFFF"/>
            </a:solidFill>
            <a:prstDash val="solid"/>
            <a:miter/>
          </a:ln>
        </p:spPr>
      </p:pic>
      <p:pic>
        <p:nvPicPr>
          <p:cNvPr id="13" name="Picture 4" descr="http://www.sober-solutions.com/wp-content/uploads/2015/01/Superman-pill-deaths.jpg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761466" y="4622548"/>
            <a:ext cx="1795387" cy="1055798"/>
          </a:xfrm>
          <a:prstGeom prst="rect">
            <a:avLst/>
          </a:prstGeom>
          <a:noFill/>
          <a:ln w="12700" cap="flat">
            <a:solidFill>
              <a:srgbClr val="00FFFF"/>
            </a:solidFill>
            <a:prstDash val="solid"/>
            <a:miter/>
          </a:ln>
        </p:spPr>
      </p:pic>
      <p:pic>
        <p:nvPicPr>
          <p:cNvPr id="14" name="Picture 6" descr="http://www.iriszorg.nl/sites/iriszorg.nl/files/styles/iriszorg_news_node/public/field/news/xtcsuperman.jpg?itok=gBvLNJxi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8556863" y="4613381"/>
            <a:ext cx="1304364" cy="1059928"/>
          </a:xfrm>
          <a:prstGeom prst="rect">
            <a:avLst/>
          </a:prstGeom>
          <a:noFill/>
          <a:ln w="12701" cap="flat">
            <a:solidFill>
              <a:srgbClr val="00FFCC"/>
            </a:solidFill>
            <a:prstDash val="solid"/>
            <a:miter/>
          </a:ln>
        </p:spPr>
      </p:pic>
      <p:sp>
        <p:nvSpPr>
          <p:cNvPr id="15" name="9 Rectángulo"/>
          <p:cNvSpPr/>
          <p:nvPr/>
        </p:nvSpPr>
        <p:spPr>
          <a:xfrm>
            <a:off x="5108249" y="5678346"/>
            <a:ext cx="4752978" cy="1169551"/>
          </a:xfrm>
          <a:prstGeom prst="rect">
            <a:avLst/>
          </a:prstGeom>
          <a:solidFill>
            <a:srgbClr val="000000"/>
          </a:solidFill>
          <a:ln w="12701" cap="flat">
            <a:solidFill>
              <a:srgbClr val="00FFFF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hangingPunct="0">
              <a:spcBef>
                <a:spcPts val="3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600" b="1" i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b="1" i="1" u="none" strike="noStrike" kern="0" cap="none" spc="0" baseline="0" dirty="0" smtClean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SUPERMAN</a:t>
            </a:r>
            <a:r>
              <a:rPr lang="es-ES" sz="1300" b="1" i="1" u="none" strike="noStrike" kern="0" cap="none" spc="0" baseline="0" dirty="0">
                <a:solidFill>
                  <a:srgbClr val="00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3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¿MDMA </a:t>
            </a:r>
            <a:r>
              <a:rPr lang="es-ES" sz="1300" b="1" i="0" u="none" strike="noStrike" kern="0" cap="none" spc="0" baseline="0" dirty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sz="13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PMMA?: PMMA. </a:t>
            </a:r>
            <a:r>
              <a:rPr lang="es-ES" sz="13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es-ES" sz="13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asocia con la muerte </a:t>
            </a:r>
            <a:r>
              <a:rPr lang="es-ES" sz="13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de 4 </a:t>
            </a:r>
            <a:r>
              <a:rPr lang="es-ES" sz="13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personas en Reino Unido </a:t>
            </a:r>
            <a:r>
              <a:rPr lang="es-ES" sz="13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y Suecia. Tarda más </a:t>
            </a:r>
            <a:r>
              <a:rPr lang="es-ES" sz="1300" b="1" i="0" u="none" strike="noStrike" kern="0" cap="none" spc="0" baseline="0" dirty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tiempo en hacer efecto que </a:t>
            </a:r>
            <a:r>
              <a:rPr lang="es-ES" sz="13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1300" b="1" i="0" u="none" strike="noStrike" kern="0" cap="none" spc="0" baseline="0" dirty="0" smtClean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MDMA, </a:t>
            </a:r>
            <a:r>
              <a:rPr lang="es-ES" sz="1300" b="1" i="0" u="none" strike="noStrike" kern="0" cap="none" spc="0" baseline="0" dirty="0" smtClean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por lo que</a:t>
            </a:r>
            <a:r>
              <a:rPr lang="es-ES" sz="13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consumieron dosis adicionales (redosificaciones) </a:t>
            </a:r>
            <a:r>
              <a:rPr lang="es-ES" sz="13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pensando que </a:t>
            </a:r>
            <a:r>
              <a:rPr lang="es-ES" sz="13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la/s anterior/es </a:t>
            </a:r>
            <a:r>
              <a:rPr lang="es-ES" sz="1300" b="1" i="0" u="none" strike="noStrike" kern="0" cap="none" spc="0" baseline="0" dirty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no le </a:t>
            </a:r>
            <a:r>
              <a:rPr lang="es-ES" sz="1300" b="1" i="0" u="none" strike="noStrike" kern="0" cap="none" spc="0" baseline="0" dirty="0" smtClean="0">
                <a:solidFill>
                  <a:srgbClr val="00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habían hecho efecto</a:t>
            </a:r>
            <a:endParaRPr lang="es-ES" sz="1300" b="1" i="0" u="none" strike="noStrike" kern="0" cap="none" spc="0" baseline="0" dirty="0">
              <a:solidFill>
                <a:srgbClr val="00FF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 descr="The pills were apparently marked with a &amp;#039;Superman&amp;#039; logo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8078687" y="2709376"/>
            <a:ext cx="1635651" cy="1226731"/>
          </a:xfrm>
          <a:prstGeom prst="rect">
            <a:avLst/>
          </a:prstGeom>
          <a:noFill/>
          <a:ln w="12701" cap="flat">
            <a:solidFill>
              <a:srgbClr val="00FFCC"/>
            </a:solidFill>
            <a:prstDash val="solid"/>
            <a:miter/>
          </a:ln>
        </p:spPr>
      </p:pic>
      <p:sp>
        <p:nvSpPr>
          <p:cNvPr id="17" name="Rectángulo 14"/>
          <p:cNvSpPr/>
          <p:nvPr/>
        </p:nvSpPr>
        <p:spPr>
          <a:xfrm>
            <a:off x="8071792" y="5102516"/>
            <a:ext cx="732893" cy="307777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CC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PMMA</a:t>
            </a:r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20"/>
          <p:cNvSpPr/>
          <p:nvPr/>
        </p:nvSpPr>
        <p:spPr>
          <a:xfrm>
            <a:off x="8455520" y="2521037"/>
            <a:ext cx="742511" cy="307777"/>
          </a:xfrm>
          <a:prstGeom prst="rect">
            <a:avLst/>
          </a:prstGeom>
          <a:solidFill>
            <a:srgbClr val="000000"/>
          </a:solidFill>
          <a:ln w="9528" cap="flat">
            <a:solidFill>
              <a:srgbClr val="00FFCC"/>
            </a:solidFill>
            <a:prstDash val="solid"/>
            <a:miter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s-ES" sz="1400" b="1" i="0" u="none" strike="noStrike" kern="0" cap="none" spc="0" baseline="0">
                <a:solidFill>
                  <a:srgbClr val="FFFF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MDMA</a:t>
            </a:r>
            <a:endParaRPr lang="es-ES" sz="1400" b="0" i="0" u="none" strike="noStrike" kern="1200" cap="none" spc="0" baseline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98" descr="BD00028_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311" y="3339680"/>
            <a:ext cx="1057038" cy="103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9933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98" descr="BD00028_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93" y="3711583"/>
            <a:ext cx="1055504" cy="103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FF9933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ángulo 18"/>
          <p:cNvSpPr/>
          <p:nvPr/>
        </p:nvSpPr>
        <p:spPr>
          <a:xfrm>
            <a:off x="202780" y="6504272"/>
            <a:ext cx="4895844" cy="338554"/>
          </a:xfrm>
          <a:prstGeom prst="rect">
            <a:avLst/>
          </a:prstGeom>
          <a:solidFill>
            <a:schemeClr val="tx1"/>
          </a:solidFill>
          <a:ln>
            <a:solidFill>
              <a:srgbClr val="00FFFF"/>
            </a:solidFill>
          </a:ln>
        </p:spPr>
        <p:txBody>
          <a:bodyPr wrap="square">
            <a:spAutoFit/>
          </a:bodyPr>
          <a:lstStyle/>
          <a:p>
            <a:pPr algn="ctr" hangingPunct="0">
              <a:spcBef>
                <a:spcPts val="3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y-AM" sz="1600" b="1" i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₪</a:t>
            </a:r>
            <a:r>
              <a:rPr lang="es-ES" sz="13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300" b="1" i="1" kern="0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PALOMA ROJA O DOVES RED: </a:t>
            </a:r>
            <a:r>
              <a:rPr lang="es-ES" sz="13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¿PMMA </a:t>
            </a:r>
            <a:r>
              <a:rPr lang="es-ES" sz="1300" b="1" kern="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EFEDRONA</a:t>
            </a:r>
            <a:r>
              <a:rPr lang="es-ES" sz="13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ca-ES" sz="1300" b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:rofl2: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16200004">
            <a:off x="4957220" y="357891"/>
            <a:ext cx="428625" cy="285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4" name="Picture 22" descr=":rofl2: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16200004">
            <a:off x="5345926" y="345905"/>
            <a:ext cx="428625" cy="285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5" name="Picture 22" descr=":rofl2: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16200004">
            <a:off x="5726070" y="345906"/>
            <a:ext cx="428625" cy="285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6" name="Picture 22" descr=":rofl2: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16200004">
            <a:off x="6095939" y="335630"/>
            <a:ext cx="428625" cy="285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Picture 22" descr=":rofl2: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16200004">
            <a:off x="6434987" y="345906"/>
            <a:ext cx="428625" cy="2857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Picture 22" descr=":rofl2:">
            <a:extLst>
              <a:ext uri="{FF2B5EF4-FFF2-40B4-BE49-F238E27FC236}">
                <a16:creationId xmlns=""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16200004">
            <a:off x="6805345" y="327802"/>
            <a:ext cx="425691" cy="28379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2856</TotalTime>
  <Words>2221</Words>
  <Application>Microsoft Office PowerPoint</Application>
  <PresentationFormat>Personalizado</PresentationFormat>
  <Paragraphs>285</Paragraphs>
  <Slides>19</Slides>
  <Notes>11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1" baseType="lpstr">
      <vt:lpstr>Default</vt:lpstr>
      <vt:lpstr>Fotografía de Photo Editor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CATINONAS SINTÉTICAS O SALES DE BAÑO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</dc:title>
  <dc:creator>maria luisa Iglesias Lepine</dc:creator>
  <cp:lastModifiedBy>Taulí</cp:lastModifiedBy>
  <cp:revision>244</cp:revision>
  <dcterms:created xsi:type="dcterms:W3CDTF">2009-04-16T11:32:32Z</dcterms:created>
  <dcterms:modified xsi:type="dcterms:W3CDTF">2016-02-19T13:35:24Z</dcterms:modified>
</cp:coreProperties>
</file>